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9" r:id="rId2"/>
    <p:sldId id="298" r:id="rId3"/>
    <p:sldId id="299" r:id="rId4"/>
    <p:sldId id="268" r:id="rId5"/>
    <p:sldId id="295" r:id="rId6"/>
    <p:sldId id="300" r:id="rId7"/>
    <p:sldId id="303" r:id="rId8"/>
    <p:sldId id="304" r:id="rId9"/>
    <p:sldId id="305" r:id="rId10"/>
    <p:sldId id="293" r:id="rId11"/>
    <p:sldId id="296" r:id="rId12"/>
    <p:sldId id="301" r:id="rId13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307" autoAdjust="0"/>
  </p:normalViewPr>
  <p:slideViewPr>
    <p:cSldViewPr>
      <p:cViewPr varScale="1">
        <p:scale>
          <a:sx n="71" d="100"/>
          <a:sy n="71" d="100"/>
        </p:scale>
        <p:origin x="27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0B6BE-4037-40A3-A718-2E3F3EDD902E}" type="datetimeFigureOut">
              <a:rPr lang="da-DK" smtClean="0"/>
              <a:t>08-11-2016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6BB18-360F-4247-BB66-E30031162B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7138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0757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855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7973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80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980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8050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7034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9487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8444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BB18-360F-4247-BB66-E30031162B3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884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9022-934F-4AF8-BAF6-42A977B9D79E}" type="datetime1">
              <a:rPr lang="da-DK" smtClean="0"/>
              <a:t>08-11-2016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872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47AB3-9126-4A07-9A1F-E8C2ACAA0680}" type="datetime1">
              <a:rPr lang="da-DK" smtClean="0"/>
              <a:t>08-11-2016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498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AB568-094E-48AD-8876-0A086C5C1B60}" type="datetime1">
              <a:rPr lang="da-DK" smtClean="0"/>
              <a:t>08-11-2016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646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0ECF-D428-4B4C-8AE7-3BE7117BF371}" type="datetime1">
              <a:rPr lang="da-DK" smtClean="0"/>
              <a:t>08-11-2016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41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22F3B-6277-4C03-9FC2-803A65D6F750}" type="datetime1">
              <a:rPr lang="da-DK" smtClean="0"/>
              <a:t>08-11-2016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071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934D-F8F2-470A-8A15-EFF83D0408A3}" type="datetime1">
              <a:rPr lang="da-DK" smtClean="0"/>
              <a:t>08-11-2016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571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F64F-A0BA-4C68-981D-E67F35CAADE6}" type="datetime1">
              <a:rPr lang="da-DK" smtClean="0"/>
              <a:t>08-11-2016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29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1E1B-27AD-4158-9ED6-A5E6A51A69B0}" type="datetime1">
              <a:rPr lang="da-DK" smtClean="0"/>
              <a:t>08-11-2016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256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7F99-6BB9-448B-BA7D-2C6B3B28BB9C}" type="datetime1">
              <a:rPr lang="da-DK" smtClean="0"/>
              <a:t>08-11-2016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065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8885-7E1C-44B1-B62C-5955C7DE5F5E}" type="datetime1">
              <a:rPr lang="da-DK" smtClean="0"/>
              <a:t>08-11-2016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96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A473-1044-46E3-8222-3335E69A41A5}" type="datetime1">
              <a:rPr lang="da-DK" smtClean="0"/>
              <a:t>08-11-2016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342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DCCD-F9D4-4A24-AA36-E26821ABC920}" type="datetime1">
              <a:rPr lang="da-DK" smtClean="0"/>
              <a:t>08-11-2016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ACF0-D976-4598-84D6-11EAB89FC5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370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62671"/>
          </a:xfrm>
        </p:spPr>
        <p:txBody>
          <a:bodyPr>
            <a:normAutofit fontScale="90000"/>
          </a:bodyPr>
          <a:lstStyle/>
          <a:p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b="1" dirty="0" smtClean="0"/>
              <a:t>Socialtilsyn Nords årsrapport 2014</a:t>
            </a:r>
            <a:br>
              <a:rPr lang="da-DK" b="1" dirty="0" smtClean="0"/>
            </a:br>
            <a:r>
              <a:rPr lang="da-DK" sz="3100" b="1" i="1" dirty="0" smtClean="0"/>
              <a:t>- </a:t>
            </a:r>
            <a:r>
              <a:rPr lang="da-DK" sz="3100" b="1" dirty="0" smtClean="0"/>
              <a:t>En vurdering af tilbuddenes kvalitet</a:t>
            </a:r>
            <a:endParaRPr lang="da-DK" sz="31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a-DK" dirty="0"/>
          </a:p>
          <a:p>
            <a:r>
              <a:rPr lang="da-DK" sz="2400" dirty="0" smtClean="0"/>
              <a:t>Oplæg for DAS</a:t>
            </a:r>
          </a:p>
          <a:p>
            <a:r>
              <a:rPr lang="da-DK" sz="2400" dirty="0" smtClean="0"/>
              <a:t>10. Juni 2015</a:t>
            </a:r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189786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616807"/>
            <a:ext cx="2569412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56807"/>
            <a:ext cx="2910453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46" y="2204864"/>
            <a:ext cx="745899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4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da-DK" b="1" dirty="0" smtClean="0"/>
              <a:t>Et eksempel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7530" y="1124744"/>
            <a:ext cx="8229600" cy="55261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3000" b="1" dirty="0" smtClean="0"/>
              <a:t>*Tema 3: Målgruppe, metode og resultater</a:t>
            </a:r>
          </a:p>
          <a:p>
            <a:pPr marL="0" indent="0">
              <a:buNone/>
            </a:pPr>
            <a:r>
              <a:rPr lang="da-DK" sz="2800" i="1" dirty="0"/>
              <a:t>… Tilbuddet dokumenterer løbende i EKJ og delplaner, men har store udfordringer med dokumentation af resultater af indsatsmål, idet man ofte ikke modtager indsatsmål eller handleplan fra visiterende myndighed…..</a:t>
            </a:r>
          </a:p>
          <a:p>
            <a:pPr marL="0" indent="0">
              <a:buNone/>
            </a:pPr>
            <a:endParaRPr lang="da-DK" sz="3000" dirty="0" smtClean="0"/>
          </a:p>
          <a:p>
            <a:pPr marL="0" indent="0">
              <a:buNone/>
            </a:pPr>
            <a:r>
              <a:rPr lang="da-DK" sz="2400" b="1" dirty="0" smtClean="0"/>
              <a:t>Kriterium 3: Tilbuddet arbejder med </a:t>
            </a:r>
            <a:r>
              <a:rPr lang="da-DK" sz="2400" b="1" dirty="0"/>
              <a:t>afsæt i en </a:t>
            </a:r>
            <a:r>
              <a:rPr lang="da-DK" sz="2400" b="1" dirty="0" smtClean="0"/>
              <a:t>klar målgruppebeskrivelse, systematisk </a:t>
            </a:r>
            <a:r>
              <a:rPr lang="da-DK" sz="2400" b="1" dirty="0"/>
              <a:t>med faglige </a:t>
            </a:r>
            <a:r>
              <a:rPr lang="da-DK" sz="2400" b="1" dirty="0" smtClean="0"/>
              <a:t>tilgange og </a:t>
            </a:r>
            <a:r>
              <a:rPr lang="da-DK" sz="2400" b="1" dirty="0"/>
              <a:t>metoder, der fører til </a:t>
            </a:r>
            <a:r>
              <a:rPr lang="da-DK" sz="2400" b="1" dirty="0" smtClean="0"/>
              <a:t>positive resultater </a:t>
            </a:r>
            <a:r>
              <a:rPr lang="da-DK" sz="2400" b="1" dirty="0"/>
              <a:t>for borgerne</a:t>
            </a:r>
          </a:p>
          <a:p>
            <a:pPr marL="0" indent="0">
              <a:buNone/>
            </a:pPr>
            <a:endParaRPr lang="da-DK" sz="2000" b="1" dirty="0" smtClean="0"/>
          </a:p>
          <a:p>
            <a:pPr marL="0" indent="0">
              <a:buNone/>
            </a:pPr>
            <a:r>
              <a:rPr lang="da-DK" sz="2000" b="1" dirty="0" smtClean="0"/>
              <a:t>Indikator 3.b: Tilbuddet dokumenterer </a:t>
            </a:r>
            <a:r>
              <a:rPr lang="da-DK" sz="2000" b="1" dirty="0"/>
              <a:t>resultater </a:t>
            </a:r>
            <a:r>
              <a:rPr lang="da-DK" sz="2000" b="1" dirty="0" smtClean="0"/>
              <a:t>med udgangspunkt </a:t>
            </a:r>
            <a:r>
              <a:rPr lang="da-DK" sz="2000" b="1" dirty="0"/>
              <a:t>i konkrete, </a:t>
            </a:r>
            <a:r>
              <a:rPr lang="da-DK" sz="2000" b="1" dirty="0" smtClean="0"/>
              <a:t>klare mål </a:t>
            </a:r>
            <a:r>
              <a:rPr lang="da-DK" sz="2000" b="1" dirty="0"/>
              <a:t>for borgene til løbende </a:t>
            </a:r>
            <a:r>
              <a:rPr lang="da-DK" sz="2000" b="1" dirty="0" smtClean="0"/>
              <a:t>brug for </a:t>
            </a:r>
            <a:r>
              <a:rPr lang="da-DK" sz="2000" b="1" dirty="0"/>
              <a:t>egen læring og forbedring </a:t>
            </a:r>
            <a:r>
              <a:rPr lang="da-DK" sz="2000" b="1" dirty="0" smtClean="0"/>
              <a:t>af indsatsen </a:t>
            </a:r>
          </a:p>
          <a:p>
            <a:pPr marL="0" indent="0">
              <a:buNone/>
            </a:pPr>
            <a:r>
              <a:rPr lang="da-DK" sz="2100" i="1" dirty="0"/>
              <a:t>Tilsynet bedømmer indikatoren til at være opfyldt i lav </a:t>
            </a:r>
            <a:r>
              <a:rPr lang="da-DK" sz="2100" i="1" dirty="0" smtClean="0"/>
              <a:t>grad (score 2). Der </a:t>
            </a:r>
            <a:r>
              <a:rPr lang="da-DK" sz="2100" i="1" dirty="0"/>
              <a:t>foretages løbende dokumentation i EKJ og der udfærdiges individuelle delplaner </a:t>
            </a:r>
            <a:r>
              <a:rPr lang="da-DK" sz="2100" i="1" dirty="0" smtClean="0"/>
              <a:t>med udgangspunkt </a:t>
            </a:r>
            <a:r>
              <a:rPr lang="da-DK" sz="2100" i="1" dirty="0"/>
              <a:t>i beboernes </a:t>
            </a:r>
            <a:r>
              <a:rPr lang="da-DK" sz="2100" i="1" dirty="0" smtClean="0"/>
              <a:t>VUM. Tilbuddet </a:t>
            </a:r>
            <a:r>
              <a:rPr lang="da-DK" sz="2100" i="1" dirty="0"/>
              <a:t>er dog meget udfordret af, at VUM/handleplaner </a:t>
            </a:r>
            <a:r>
              <a:rPr lang="da-DK" sz="2100" i="1" dirty="0" smtClean="0"/>
              <a:t>ofte ikke </a:t>
            </a:r>
            <a:r>
              <a:rPr lang="da-DK" sz="2100" i="1" dirty="0"/>
              <a:t>indeholder indsatsmål, hvorfor tilbuddet selv må udfærdige disse mål ud fra deres kendskab </a:t>
            </a:r>
            <a:r>
              <a:rPr lang="da-DK" sz="2100" i="1" dirty="0" smtClean="0"/>
              <a:t>til den </a:t>
            </a:r>
            <a:r>
              <a:rPr lang="da-DK" sz="2100" i="1" dirty="0"/>
              <a:t>enkelte borger. Delplanen tager som udgangspunkt i den nære dagligdag og ikke i indsatsmål, </a:t>
            </a:r>
            <a:r>
              <a:rPr lang="da-DK" sz="2100" i="1" dirty="0" smtClean="0"/>
              <a:t>da disse </a:t>
            </a:r>
            <a:r>
              <a:rPr lang="da-DK" sz="2100" i="1" dirty="0"/>
              <a:t>ikke er udfærdiget af </a:t>
            </a:r>
            <a:r>
              <a:rPr lang="da-DK" sz="2100" i="1" dirty="0" smtClean="0"/>
              <a:t>myndighed….</a:t>
            </a:r>
          </a:p>
          <a:p>
            <a:pPr marL="0" indent="0">
              <a:buNone/>
            </a:pPr>
            <a:endParaRPr lang="da-DK" sz="2000" dirty="0"/>
          </a:p>
          <a:p>
            <a:pPr marL="0" indent="0">
              <a:buNone/>
            </a:pPr>
            <a:endParaRPr lang="da-DK" i="1" dirty="0" smtClean="0"/>
          </a:p>
          <a:p>
            <a:pPr marL="0" indent="0">
              <a:buNone/>
            </a:pPr>
            <a:endParaRPr lang="da-DK" i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9881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0"/>
            <a:ext cx="1190204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5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Samspil med mange aktører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755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dirty="0" smtClean="0"/>
              <a:t>Socialtilsyn Nord lever i et krydspres med mange aktører, og de har typisk meget på spil!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Men overordnet oplever vi:</a:t>
            </a:r>
          </a:p>
          <a:p>
            <a:r>
              <a:rPr lang="da-DK" dirty="0"/>
              <a:t>Godt samarbejde med tilbud og plejefamilier</a:t>
            </a:r>
          </a:p>
          <a:p>
            <a:r>
              <a:rPr lang="da-DK" dirty="0" smtClean="0"/>
              <a:t>Godt </a:t>
            </a:r>
            <a:r>
              <a:rPr lang="da-DK" dirty="0"/>
              <a:t>samarbejde med regioner og kommuner</a:t>
            </a:r>
          </a:p>
          <a:p>
            <a:r>
              <a:rPr lang="da-DK" dirty="0" smtClean="0"/>
              <a:t>Godt </a:t>
            </a:r>
            <a:r>
              <a:rPr lang="da-DK" dirty="0"/>
              <a:t>samarbejde med følgegruppen</a:t>
            </a:r>
          </a:p>
          <a:p>
            <a:r>
              <a:rPr lang="da-DK" dirty="0" smtClean="0"/>
              <a:t>Godt </a:t>
            </a:r>
            <a:r>
              <a:rPr lang="da-DK" dirty="0"/>
              <a:t>samarbejde med Socialstyrelsen og dennes auditfunktion </a:t>
            </a:r>
            <a:endParaRPr lang="da-DK" dirty="0" smtClean="0"/>
          </a:p>
          <a:p>
            <a:endParaRPr lang="da-D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Vi stræber efter at takle udfordringer i dialog og med respekt for hinandens roller og ansvar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60356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76872"/>
            <a:ext cx="1726316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28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Opsamling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7530" y="1412777"/>
            <a:ext cx="8229600" cy="4847580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Overordnet god kvalitet </a:t>
            </a:r>
          </a:p>
          <a:p>
            <a:r>
              <a:rPr lang="da-DK" dirty="0" smtClean="0"/>
              <a:t>Potentiale for forbedringer for nogen tilbud og særligt på visse områder</a:t>
            </a:r>
          </a:p>
          <a:p>
            <a:r>
              <a:rPr lang="da-DK" dirty="0" smtClean="0"/>
              <a:t>Overordnet et godt samarbejde</a:t>
            </a:r>
          </a:p>
          <a:p>
            <a:pPr marL="0" indent="0" algn="ctr">
              <a:buNone/>
            </a:pPr>
            <a:endParaRPr lang="da-DK" sz="40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da-DK" sz="4400" b="1" dirty="0" smtClean="0"/>
              <a:t>Tak </a:t>
            </a:r>
            <a:r>
              <a:rPr lang="da-DK" sz="4400" b="1" dirty="0"/>
              <a:t>for jeres tid</a:t>
            </a:r>
            <a:r>
              <a:rPr lang="da-DK" sz="4400" b="1" dirty="0" smtClean="0">
                <a:sym typeface="Wingdings" panose="05000000000000000000" pitchFamily="2" charset="2"/>
              </a:rPr>
              <a:t>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60356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9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da-DK" b="1" dirty="0" smtClean="0"/>
              <a:t>Det første år…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615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b="1" dirty="0" smtClean="0"/>
              <a:t>1.1.2014:</a:t>
            </a:r>
          </a:p>
          <a:p>
            <a:r>
              <a:rPr lang="da-DK" dirty="0" smtClean="0"/>
              <a:t>Ny og ikke tidligere set myndighedskonstruktion</a:t>
            </a:r>
          </a:p>
          <a:p>
            <a:r>
              <a:rPr lang="da-DK" dirty="0" smtClean="0"/>
              <a:t>Ca. 55 </a:t>
            </a:r>
            <a:r>
              <a:rPr lang="da-DK" dirty="0"/>
              <a:t>nye mennesker med hver deres fortid på </a:t>
            </a:r>
            <a:r>
              <a:rPr lang="da-DK" dirty="0" smtClean="0"/>
              <a:t>tilsynsområdet</a:t>
            </a:r>
          </a:p>
          <a:p>
            <a:r>
              <a:rPr lang="da-DK" dirty="0" smtClean="0"/>
              <a:t>Nyt og endnu ikke færdigudviklet It system</a:t>
            </a:r>
          </a:p>
          <a:p>
            <a:r>
              <a:rPr lang="da-DK" dirty="0" smtClean="0"/>
              <a:t>Klare produktionskrav</a:t>
            </a:r>
          </a:p>
          <a:p>
            <a:r>
              <a:rPr lang="da-DK" dirty="0" smtClean="0"/>
              <a:t>Kvalitetstjek i form af auditering udefra</a:t>
            </a:r>
          </a:p>
          <a:p>
            <a:r>
              <a:rPr lang="da-DK" dirty="0" smtClean="0"/>
              <a:t>Hel </a:t>
            </a:r>
            <a:r>
              <a:rPr lang="da-DK" dirty="0"/>
              <a:t>ny kvalitetsmodel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pPr marL="0" indent="0">
              <a:buNone/>
            </a:pPr>
            <a:r>
              <a:rPr lang="da-DK" b="1" dirty="0"/>
              <a:t>31.12. </a:t>
            </a:r>
            <a:r>
              <a:rPr lang="da-DK" b="1" dirty="0" smtClean="0"/>
              <a:t>2014:</a:t>
            </a:r>
          </a:p>
          <a:p>
            <a:r>
              <a:rPr lang="da-DK" dirty="0" smtClean="0"/>
              <a:t>Stort </a:t>
            </a:r>
            <a:r>
              <a:rPr lang="da-DK" dirty="0"/>
              <a:t>set styr på </a:t>
            </a:r>
            <a:r>
              <a:rPr lang="da-DK" dirty="0" smtClean="0"/>
              <a:t>it</a:t>
            </a:r>
          </a:p>
          <a:p>
            <a:r>
              <a:rPr lang="da-DK" dirty="0" smtClean="0"/>
              <a:t>Kvalitetsmodellen implementeret</a:t>
            </a:r>
          </a:p>
          <a:p>
            <a:r>
              <a:rPr lang="da-DK" dirty="0" smtClean="0"/>
              <a:t>Fælles kultur opbygget</a:t>
            </a:r>
          </a:p>
          <a:p>
            <a:r>
              <a:rPr lang="da-DK" dirty="0" smtClean="0"/>
              <a:t>Produktion og kvalitet i systematiske rammer</a:t>
            </a:r>
          </a:p>
          <a:p>
            <a:r>
              <a:rPr lang="da-DK" dirty="0" smtClean="0"/>
              <a:t>1409 tilsynsbesøg</a:t>
            </a:r>
          </a:p>
          <a:p>
            <a:r>
              <a:rPr lang="da-DK" dirty="0" smtClean="0"/>
              <a:t>384 </a:t>
            </a:r>
            <a:r>
              <a:rPr lang="da-DK" dirty="0" err="1" smtClean="0"/>
              <a:t>regodkendelser</a:t>
            </a:r>
            <a:endParaRPr lang="da-DK" dirty="0" smtClean="0"/>
          </a:p>
          <a:p>
            <a:r>
              <a:rPr lang="da-DK" dirty="0" smtClean="0"/>
              <a:t>684 driftstilsyn</a:t>
            </a:r>
          </a:p>
          <a:p>
            <a:r>
              <a:rPr lang="da-DK" dirty="0" smtClean="0"/>
              <a:t>40 </a:t>
            </a:r>
            <a:r>
              <a:rPr lang="da-DK" dirty="0" err="1"/>
              <a:t>nygodkendelser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 </a:t>
            </a:r>
            <a:endParaRPr lang="da-DK" dirty="0" smtClean="0"/>
          </a:p>
          <a:p>
            <a:pPr marL="0" indent="0">
              <a:buNone/>
            </a:pPr>
            <a:endParaRPr lang="da-DK" b="1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189786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64904"/>
            <a:ext cx="3399689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0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da-DK" b="1" dirty="0" smtClean="0"/>
              <a:t>Årsrapporten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455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b="1" dirty="0" smtClean="0"/>
              <a:t>Tilsynsreformens formål:</a:t>
            </a:r>
          </a:p>
          <a:p>
            <a:pPr marL="0" indent="0">
              <a:buNone/>
            </a:pPr>
            <a:r>
              <a:rPr lang="da-DK" dirty="0" smtClean="0"/>
              <a:t>Understøtte </a:t>
            </a:r>
            <a:r>
              <a:rPr lang="da-DK" dirty="0"/>
              <a:t>et kvalitetsløft på </a:t>
            </a:r>
            <a:r>
              <a:rPr lang="da-DK" dirty="0" smtClean="0"/>
              <a:t>tilbuddene, </a:t>
            </a:r>
            <a:r>
              <a:rPr lang="da-DK" dirty="0"/>
              <a:t>der skaber en reel og positiv forskel for vores udsatte </a:t>
            </a:r>
            <a:r>
              <a:rPr lang="da-DK" dirty="0" smtClean="0"/>
              <a:t>borgere</a:t>
            </a: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b="1" dirty="0" smtClean="0"/>
              <a:t>Årsrapporten:</a:t>
            </a:r>
          </a:p>
          <a:p>
            <a:pPr marL="0" indent="0">
              <a:buNone/>
            </a:pPr>
            <a:r>
              <a:rPr lang="da-DK" dirty="0" smtClean="0"/>
              <a:t>Hvordan vurderer vi kvaliteten af tilbuddene med afsæt i et borgerperspektiv</a:t>
            </a:r>
          </a:p>
          <a:p>
            <a:pPr>
              <a:buFontTx/>
              <a:buChar char="-"/>
            </a:pPr>
            <a:r>
              <a:rPr lang="da-DK" dirty="0" smtClean="0"/>
              <a:t>Sendes til Socialstyrelsens auditfunktion</a:t>
            </a:r>
          </a:p>
          <a:p>
            <a:pPr>
              <a:buFontTx/>
              <a:buChar char="-"/>
            </a:pPr>
            <a:r>
              <a:rPr lang="da-DK" dirty="0" smtClean="0"/>
              <a:t>Indgår i rammeaftalen</a:t>
            </a:r>
          </a:p>
          <a:p>
            <a:pPr>
              <a:buFontTx/>
              <a:buChar char="-"/>
            </a:pPr>
            <a:endParaRPr lang="da-DK" dirty="0"/>
          </a:p>
          <a:p>
            <a:pPr>
              <a:buFontTx/>
              <a:buChar char="-"/>
            </a:pPr>
            <a:endParaRPr lang="da-DK" dirty="0" smtClean="0"/>
          </a:p>
          <a:p>
            <a:pPr marL="0" indent="0" algn="ctr">
              <a:buNone/>
            </a:pPr>
            <a:endParaRPr lang="da-DK" dirty="0"/>
          </a:p>
          <a:p>
            <a:pPr marL="0" indent="0" algn="ctr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189786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58" y="2996952"/>
            <a:ext cx="1703284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2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Hvordan vurderer vi kvaliteten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r>
              <a:rPr lang="da-DK" b="1" dirty="0" smtClean="0"/>
              <a:t>Kvalitetsmodellen</a:t>
            </a:r>
          </a:p>
          <a:p>
            <a:pPr marL="914400" lvl="1" indent="-514350">
              <a:buFont typeface="+mj-lt"/>
              <a:buAutoNum type="arabicPeriod"/>
            </a:pPr>
            <a:r>
              <a:rPr lang="da-DK" dirty="0" smtClean="0"/>
              <a:t>Uddannelse og beskæftigelse</a:t>
            </a:r>
          </a:p>
          <a:p>
            <a:pPr marL="914400" lvl="1" indent="-514350">
              <a:buFont typeface="+mj-lt"/>
              <a:buAutoNum type="arabicPeriod"/>
            </a:pPr>
            <a:r>
              <a:rPr lang="da-DK" dirty="0" smtClean="0"/>
              <a:t>Selvstændighed og relationer</a:t>
            </a:r>
          </a:p>
          <a:p>
            <a:pPr marL="914400" lvl="1" indent="-514350">
              <a:buFont typeface="+mj-lt"/>
              <a:buAutoNum type="arabicPeriod"/>
            </a:pPr>
            <a:r>
              <a:rPr lang="da-DK" dirty="0" smtClean="0"/>
              <a:t>Målgruppe, metode og resultater</a:t>
            </a:r>
          </a:p>
          <a:p>
            <a:pPr marL="914400" lvl="1" indent="-514350">
              <a:buFont typeface="+mj-lt"/>
              <a:buAutoNum type="arabicPeriod"/>
            </a:pPr>
            <a:r>
              <a:rPr lang="da-DK" dirty="0" smtClean="0"/>
              <a:t>Organisation og ledelse</a:t>
            </a:r>
          </a:p>
          <a:p>
            <a:pPr marL="914400" lvl="1" indent="-514350">
              <a:buFont typeface="+mj-lt"/>
              <a:buAutoNum type="arabicPeriod"/>
            </a:pPr>
            <a:r>
              <a:rPr lang="da-DK" dirty="0" smtClean="0"/>
              <a:t>Kompetencer</a:t>
            </a:r>
          </a:p>
          <a:p>
            <a:pPr marL="914400" lvl="1" indent="-514350">
              <a:buFont typeface="+mj-lt"/>
              <a:buAutoNum type="arabicPeriod"/>
            </a:pPr>
            <a:r>
              <a:rPr lang="da-DK" dirty="0" smtClean="0"/>
              <a:t>Økonomi</a:t>
            </a:r>
          </a:p>
          <a:p>
            <a:pPr marL="914400" lvl="1" indent="-514350">
              <a:buFont typeface="+mj-lt"/>
              <a:buAutoNum type="arabicPeriod"/>
            </a:pPr>
            <a:r>
              <a:rPr lang="da-DK" dirty="0" smtClean="0"/>
              <a:t>Fysiske rammer</a:t>
            </a:r>
          </a:p>
          <a:p>
            <a:pPr marL="400050" lvl="1" indent="0">
              <a:buNone/>
            </a:pPr>
            <a:endParaRPr lang="da-DK" altLang="da-DK" dirty="0" smtClean="0"/>
          </a:p>
          <a:p>
            <a:pPr marL="0" indent="0" algn="ctr">
              <a:buNone/>
            </a:pPr>
            <a:r>
              <a:rPr lang="da-DK" altLang="da-DK" sz="2800" b="1" i="1" dirty="0" smtClean="0"/>
              <a:t>Indsatsen skal skabe en reel og positiv forskel for de mennesker der er på tilbuddet (borgerperspektivet)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9881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628800"/>
            <a:ext cx="23145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00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Kvaliteten i tal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304735"/>
              </p:ext>
            </p:extLst>
          </p:nvPr>
        </p:nvGraphicFramePr>
        <p:xfrm>
          <a:off x="395538" y="1772818"/>
          <a:ext cx="8136902" cy="299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4"/>
                <a:gridCol w="720080"/>
                <a:gridCol w="1512168"/>
                <a:gridCol w="1080120"/>
                <a:gridCol w="1728192"/>
                <a:gridCol w="1872208"/>
              </a:tblGrid>
              <a:tr h="822904">
                <a:tc>
                  <a:txBody>
                    <a:bodyPr/>
                    <a:lstStyle/>
                    <a:p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>
                          <a:solidFill>
                            <a:schemeClr val="tx1"/>
                          </a:solidFill>
                        </a:rPr>
                        <a:t>Antal</a:t>
                      </a:r>
                      <a:endParaRPr lang="da-DK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err="1" smtClean="0">
                          <a:solidFill>
                            <a:schemeClr val="tx1"/>
                          </a:solidFill>
                        </a:rPr>
                        <a:t>Regodkendelser</a:t>
                      </a:r>
                      <a:endParaRPr lang="da-DK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>
                          <a:solidFill>
                            <a:schemeClr val="tx1"/>
                          </a:solidFill>
                        </a:rPr>
                        <a:t>Drifts</a:t>
                      </a:r>
                      <a:r>
                        <a:rPr lang="da-DK" sz="1500" baseline="0" dirty="0" smtClean="0">
                          <a:solidFill>
                            <a:schemeClr val="tx1"/>
                          </a:solidFill>
                        </a:rPr>
                        <a:t> tilsyn</a:t>
                      </a:r>
                      <a:endParaRPr lang="da-DK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>
                          <a:solidFill>
                            <a:schemeClr val="tx1"/>
                          </a:solidFill>
                        </a:rPr>
                        <a:t>Varslede skærpet</a:t>
                      </a:r>
                      <a:r>
                        <a:rPr lang="da-DK" sz="1500" baseline="0" dirty="0" smtClean="0">
                          <a:solidFill>
                            <a:schemeClr val="tx1"/>
                          </a:solidFill>
                        </a:rPr>
                        <a:t> tilsyn og påbud</a:t>
                      </a:r>
                      <a:endParaRPr lang="da-DK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>
                          <a:solidFill>
                            <a:schemeClr val="tx1"/>
                          </a:solidFill>
                        </a:rPr>
                        <a:t>Skærpet tilsyn og påbud</a:t>
                      </a:r>
                      <a:endParaRPr lang="da-DK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5416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Sociale</a:t>
                      </a:r>
                    </a:p>
                    <a:p>
                      <a:r>
                        <a:rPr lang="da-DK" sz="1500" b="1" dirty="0" smtClean="0"/>
                        <a:t>tilbud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378</a:t>
                      </a:r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116</a:t>
                      </a:r>
                    </a:p>
                    <a:p>
                      <a:r>
                        <a:rPr lang="da-DK" sz="1500" baseline="0" dirty="0" smtClean="0"/>
                        <a:t>54 med vilkår</a:t>
                      </a:r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201</a:t>
                      </a:r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14</a:t>
                      </a:r>
                    </a:p>
                    <a:p>
                      <a:r>
                        <a:rPr lang="da-DK" sz="1500" baseline="0" dirty="0" smtClean="0"/>
                        <a:t>108 påbud</a:t>
                      </a:r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4</a:t>
                      </a:r>
                    </a:p>
                    <a:p>
                      <a:r>
                        <a:rPr lang="da-DK" sz="1500" dirty="0" smtClean="0"/>
                        <a:t>34 påbud</a:t>
                      </a:r>
                      <a:endParaRPr lang="da-DK" sz="1500" dirty="0"/>
                    </a:p>
                  </a:txBody>
                  <a:tcPr/>
                </a:tc>
              </a:tr>
              <a:tr h="648991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Plejefamilier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1038</a:t>
                      </a:r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268</a:t>
                      </a:r>
                    </a:p>
                    <a:p>
                      <a:r>
                        <a:rPr lang="da-DK" sz="1500" dirty="0" smtClean="0"/>
                        <a:t>1 med vilkår</a:t>
                      </a:r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867</a:t>
                      </a:r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0</a:t>
                      </a:r>
                    </a:p>
                    <a:p>
                      <a:r>
                        <a:rPr lang="da-DK" sz="1500" baseline="0" dirty="0" smtClean="0"/>
                        <a:t>3 påbud</a:t>
                      </a:r>
                      <a:endParaRPr lang="da-DK" sz="1500" dirty="0" smtClean="0"/>
                    </a:p>
                    <a:p>
                      <a:endParaRPr lang="da-DK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dirty="0" smtClean="0"/>
                        <a:t>0</a:t>
                      </a:r>
                    </a:p>
                    <a:p>
                      <a:r>
                        <a:rPr lang="da-DK" sz="1500" baseline="0" dirty="0" smtClean="0"/>
                        <a:t>3 påbud</a:t>
                      </a:r>
                      <a:endParaRPr lang="da-DK" sz="1500" dirty="0" smtClean="0"/>
                    </a:p>
                    <a:p>
                      <a:endParaRPr lang="da-DK" sz="1500" dirty="0"/>
                    </a:p>
                  </a:txBody>
                  <a:tcPr/>
                </a:tc>
              </a:tr>
              <a:tr h="648991"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I alt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1416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384</a:t>
                      </a:r>
                    </a:p>
                    <a:p>
                      <a:r>
                        <a:rPr lang="da-DK" sz="1500" b="1" dirty="0" smtClean="0"/>
                        <a:t>55 med vilkår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b="1" smtClean="0"/>
                        <a:t>1068</a:t>
                      </a:r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14</a:t>
                      </a:r>
                    </a:p>
                    <a:p>
                      <a:r>
                        <a:rPr lang="da-DK" sz="1500" b="1" baseline="0" dirty="0" smtClean="0"/>
                        <a:t>111 påbud</a:t>
                      </a:r>
                      <a:endParaRPr lang="da-DK" sz="1500" b="1" dirty="0" smtClean="0"/>
                    </a:p>
                    <a:p>
                      <a:endParaRPr lang="da-DK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500" b="1" dirty="0" smtClean="0"/>
                        <a:t>4</a:t>
                      </a:r>
                    </a:p>
                    <a:p>
                      <a:r>
                        <a:rPr lang="da-DK" sz="1500" b="1" baseline="0" dirty="0" smtClean="0"/>
                        <a:t>34 påbud</a:t>
                      </a:r>
                      <a:endParaRPr lang="da-DK" sz="1500" b="1" dirty="0" smtClean="0"/>
                    </a:p>
                    <a:p>
                      <a:endParaRPr lang="da-DK" sz="15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9882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boks 5"/>
          <p:cNvSpPr txBox="1"/>
          <p:nvPr/>
        </p:nvSpPr>
        <p:spPr>
          <a:xfrm>
            <a:off x="467544" y="501317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/>
              <a:t>De fleste ting ordnes i en dialog i høringsperioden</a:t>
            </a:r>
          </a:p>
          <a:p>
            <a:pPr algn="ctr"/>
            <a:r>
              <a:rPr lang="da-DK" b="1" dirty="0" smtClean="0"/>
              <a:t>Hvad siger tallene om kvaliteten …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42269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da-DK" sz="3100" b="1" dirty="0" smtClean="0"/>
              <a:t/>
            </a:r>
            <a:br>
              <a:rPr lang="da-DK" sz="3100" b="1" dirty="0" smtClean="0"/>
            </a:br>
            <a:r>
              <a:rPr lang="da-DK" b="1" dirty="0" smtClean="0"/>
              <a:t>Indsatsmål </a:t>
            </a:r>
            <a:r>
              <a:rPr lang="da-DK" b="1" dirty="0"/>
              <a:t>for borgerne</a:t>
            </a:r>
            <a:r>
              <a:rPr lang="da-DK" sz="3100" dirty="0"/>
              <a:t/>
            </a:r>
            <a:br>
              <a:rPr lang="da-DK" sz="3100" dirty="0"/>
            </a:br>
            <a:endParaRPr lang="da-DK" sz="31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b="1" dirty="0" smtClean="0"/>
              <a:t>Eksterne forhold: </a:t>
            </a:r>
          </a:p>
          <a:p>
            <a:r>
              <a:rPr lang="da-DK" dirty="0" smtClean="0"/>
              <a:t>Har handlekommune udarbejdet og udleveret klare og målbare </a:t>
            </a:r>
            <a:r>
              <a:rPr lang="da-DK" dirty="0"/>
              <a:t>indsatsmål til </a:t>
            </a:r>
            <a:r>
              <a:rPr lang="da-DK" dirty="0" smtClean="0"/>
              <a:t>tilbuddene og følger de op på dem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b="1" dirty="0" smtClean="0"/>
              <a:t>Interne forhold: </a:t>
            </a:r>
          </a:p>
          <a:p>
            <a:r>
              <a:rPr lang="da-DK" dirty="0" smtClean="0"/>
              <a:t>Er tilbuddene opsøgende </a:t>
            </a:r>
            <a:r>
              <a:rPr lang="da-DK" dirty="0"/>
              <a:t>i forhold til manglende indsatsmål</a:t>
            </a:r>
          </a:p>
          <a:p>
            <a:r>
              <a:rPr lang="da-DK" dirty="0" smtClean="0"/>
              <a:t>Evner de at redegøre </a:t>
            </a:r>
            <a:r>
              <a:rPr lang="da-DK" dirty="0"/>
              <a:t>for </a:t>
            </a:r>
            <a:r>
              <a:rPr lang="da-DK" dirty="0" smtClean="0"/>
              <a:t>pædagogik og metode</a:t>
            </a:r>
          </a:p>
          <a:p>
            <a:r>
              <a:rPr lang="da-DK" dirty="0" smtClean="0"/>
              <a:t>Understøtter tilbuddenes kompetencer og arbejdsgange arbejdet </a:t>
            </a:r>
          </a:p>
          <a:p>
            <a:r>
              <a:rPr lang="da-DK" dirty="0" smtClean="0"/>
              <a:t>Påtager STN sig en proaktiv rolle (kun plejefamilier)</a:t>
            </a:r>
          </a:p>
          <a:p>
            <a:pPr marL="0" indent="0">
              <a:buNone/>
            </a:pPr>
            <a:endParaRPr lang="da-DK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30-40 </a:t>
            </a:r>
            <a:r>
              <a:rPr lang="da-DK" dirty="0"/>
              <a:t>% af </a:t>
            </a:r>
            <a:r>
              <a:rPr lang="da-DK" dirty="0" smtClean="0"/>
              <a:t>tilbuddene og plejefamilierne udfordret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  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9882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508" y="5210894"/>
            <a:ext cx="2199494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306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4000" b="1" dirty="0" smtClean="0"/>
              <a:t>Magtanvendelse (tilbud)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da-DK" dirty="0" smtClean="0"/>
              <a:t>Kender man formål og baggrund for reglerne</a:t>
            </a:r>
          </a:p>
          <a:p>
            <a:r>
              <a:rPr lang="da-DK" dirty="0" smtClean="0"/>
              <a:t>Kender man til kravene omkring indberetning</a:t>
            </a:r>
          </a:p>
          <a:p>
            <a:r>
              <a:rPr lang="da-DK" dirty="0" smtClean="0"/>
              <a:t>Er der udarbejdet (retvisende) retningslinjer</a:t>
            </a:r>
          </a:p>
          <a:p>
            <a:r>
              <a:rPr lang="da-DK" dirty="0" smtClean="0"/>
              <a:t>Kender man til regler </a:t>
            </a:r>
            <a:r>
              <a:rPr lang="da-DK" dirty="0"/>
              <a:t>og principper for selvbestemmelse herunder brug af </a:t>
            </a:r>
            <a:r>
              <a:rPr lang="da-DK" dirty="0" smtClean="0"/>
              <a:t>skjult magt</a:t>
            </a:r>
          </a:p>
          <a:p>
            <a:endParaRPr lang="da-DK" dirty="0"/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17-29 % af tilbuddene udfordret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713" y="281421"/>
            <a:ext cx="1935287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9882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04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/>
              <a:t>Fysiske rammer (plejefamilier)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da-DK" dirty="0" smtClean="0"/>
              <a:t>Er de fysiske rammer tilfredsstillende og lovlige</a:t>
            </a:r>
          </a:p>
          <a:p>
            <a:r>
              <a:rPr lang="da-DK" dirty="0" smtClean="0"/>
              <a:t>Behandles biologiske og plejebørn ens</a:t>
            </a:r>
          </a:p>
          <a:p>
            <a:r>
              <a:rPr lang="da-DK" dirty="0" smtClean="0"/>
              <a:t>Kan plejefamilierne kompensere for at de bor geografisk isolerede</a:t>
            </a:r>
          </a:p>
          <a:p>
            <a:endParaRPr lang="da-DK" dirty="0"/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 7 - 12 % udfordret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77072"/>
            <a:ext cx="15525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9882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5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Juridiske forhold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Er der styr på muligheder og forskelle mellem boformer efter serviceloven og almenboligloven</a:t>
            </a:r>
          </a:p>
          <a:p>
            <a:r>
              <a:rPr lang="da-DK" dirty="0" smtClean="0"/>
              <a:t>Er der styr på egne vedtægter og bestyrelsessammensætning</a:t>
            </a:r>
          </a:p>
          <a:p>
            <a:r>
              <a:rPr lang="da-DK" dirty="0" smtClean="0"/>
              <a:t>Er der klarhed på om man er et eller flere tilbud eller afdelinger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Falder man under lov om socialtilsyn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Er vi ved at udvikle parallelle tilsynssystemer?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169882"/>
            <a:ext cx="2120900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694" y="4369882"/>
            <a:ext cx="1184516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67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648</Words>
  <Application>Microsoft Office PowerPoint</Application>
  <PresentationFormat>Skærmshow (4:3)</PresentationFormat>
  <Paragraphs>159</Paragraphs>
  <Slides>12</Slides>
  <Notes>10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Kontortema</vt:lpstr>
      <vt:lpstr> Socialtilsyn Nords årsrapport 2014 - En vurdering af tilbuddenes kvalitet</vt:lpstr>
      <vt:lpstr>Det første år…</vt:lpstr>
      <vt:lpstr>Årsrapporten</vt:lpstr>
      <vt:lpstr>Hvordan vurderer vi kvaliteten</vt:lpstr>
      <vt:lpstr>Kvaliteten i tal</vt:lpstr>
      <vt:lpstr> Indsatsmål for borgerne </vt:lpstr>
      <vt:lpstr>Magtanvendelse (tilbud)</vt:lpstr>
      <vt:lpstr>Fysiske rammer (plejefamilier)</vt:lpstr>
      <vt:lpstr>Juridiske forhold</vt:lpstr>
      <vt:lpstr>Et eksempel</vt:lpstr>
      <vt:lpstr>Samspil med mange aktører</vt:lpstr>
      <vt:lpstr>Opsamling</vt:lpstr>
    </vt:vector>
  </TitlesOfParts>
  <Company>Hjørring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Socialtilsyn Nord i dag</dc:title>
  <dc:creator>Sigrid Fleckner</dc:creator>
  <cp:lastModifiedBy>Anna Paulin Pedersen</cp:lastModifiedBy>
  <cp:revision>75</cp:revision>
  <cp:lastPrinted>2015-05-19T09:13:02Z</cp:lastPrinted>
  <dcterms:created xsi:type="dcterms:W3CDTF">2014-10-17T09:20:15Z</dcterms:created>
  <dcterms:modified xsi:type="dcterms:W3CDTF">2016-11-08T14:46:17Z</dcterms:modified>
</cp:coreProperties>
</file>