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72" r:id="rId4"/>
    <p:sldId id="266" r:id="rId5"/>
    <p:sldId id="262" r:id="rId6"/>
    <p:sldId id="277" r:id="rId7"/>
    <p:sldId id="264" r:id="rId8"/>
    <p:sldId id="263" r:id="rId9"/>
    <p:sldId id="268" r:id="rId10"/>
    <p:sldId id="269" r:id="rId11"/>
    <p:sldId id="276" r:id="rId12"/>
    <p:sldId id="270" r:id="rId13"/>
    <p:sldId id="275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Havmand Stender" initials="SH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CA92-D049-45AF-BEA1-B1B488D14E14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6C20-6DB0-4926-9C5A-59B7BA09CA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2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Stort fald sammenlignet med 2017 (25) og 2016 (35)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B6C20-6DB0-4926-9C5A-59B7BA09CA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12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6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02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00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51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80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5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4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10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8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98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1D27-73D2-4D0F-A574-03859A5B4F2C}" type="datetimeFigureOut">
              <a:rPr lang="da-DK" smtClean="0"/>
              <a:t>21-05-2019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B996-AF2E-464D-BB78-A097EC7EDE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5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DCFE0861-AE2D-468E-8873-CCE7FDB67FDB}"/>
              </a:ext>
            </a:extLst>
          </p:cNvPr>
          <p:cNvSpPr/>
          <p:nvPr/>
        </p:nvSpPr>
        <p:spPr>
          <a:xfrm>
            <a:off x="3059832" y="196015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4800" b="1" dirty="0">
                <a:solidFill>
                  <a:prstClr val="black"/>
                </a:solidFill>
              </a:rPr>
              <a:t>Socialtilsyn Nord</a:t>
            </a:r>
          </a:p>
          <a:p>
            <a:pPr lvl="0" algn="ctr"/>
            <a:r>
              <a:rPr lang="da-DK" sz="3200" b="1" i="1" dirty="0">
                <a:solidFill>
                  <a:prstClr val="black"/>
                </a:solidFill>
              </a:rPr>
              <a:t>- Årsrapport 2018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4E8EF755-F0FA-4955-9F87-FD21D062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6807"/>
            <a:ext cx="29104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xmlns="" id="{4F3AC9EE-4F8A-42D1-AA1C-DE46DB8A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546" y="2204864"/>
            <a:ext cx="7458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8" y="3893240"/>
            <a:ext cx="750370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469380" y="1092225"/>
            <a:ext cx="77189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800" b="1" dirty="0" smtClean="0"/>
          </a:p>
          <a:p>
            <a:r>
              <a:rPr lang="da-DK" sz="1900" b="1" dirty="0" smtClean="0"/>
              <a:t>Formålet</a:t>
            </a:r>
            <a:r>
              <a:rPr lang="da-DK" sz="1900" dirty="0" smtClean="0"/>
              <a:t> </a:t>
            </a:r>
            <a:r>
              <a:rPr lang="da-DK" sz="1900" dirty="0"/>
              <a:t>var at fremme en dialog om understøttelse af læring, iværksætte initiativer hos tilbud og plejefamilier og afdække kvaliteten</a:t>
            </a:r>
          </a:p>
          <a:p>
            <a:endParaRPr lang="da-DK" sz="1900" dirty="0"/>
          </a:p>
          <a:p>
            <a:r>
              <a:rPr lang="da-DK" sz="1900" dirty="0"/>
              <a:t>Hvordan tilbud og plejefamilier understøtter læring inden for: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900" b="1" dirty="0"/>
              <a:t>Daglig læring </a:t>
            </a:r>
            <a:r>
              <a:rPr lang="da-DK" sz="1900" dirty="0"/>
              <a:t>- Hvordan tilbud/plejefamilier understøtter borgernes/børnenes læring i forhold til sociale spilleregler, personlig hygiejne, praktiske gøremål, brug af sociale medier og privatøkonomi.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900" b="1" dirty="0"/>
              <a:t>Almenviden </a:t>
            </a:r>
            <a:r>
              <a:rPr lang="da-DK" sz="1900" dirty="0"/>
              <a:t>- Hvordan tilbud/plejefamilier arbejder med at udvikle borgernes/børnenes viden omkring politik/samfundsforhold og sikrer borgernes/børnenes adgang til bøger samt  udvikler borgernes viden i forhold til psykisk og fysisk sundhed.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900" b="1" dirty="0"/>
              <a:t>Skole/uddannelse og beskæftigelse: </a:t>
            </a:r>
            <a:r>
              <a:rPr lang="da-DK" sz="1900" dirty="0"/>
              <a:t>- Hvordan tilbud/plejefamilier arbejder med at understøtte lektielæsning og social læring. Har tilbuddet/plejefamilien har positive forventninger til borgerne/børnene, og om der læses højt for målgrupper, hvor det vurderes relevant.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Fokus 2018 ” Understøttelse af læring</a:t>
            </a:r>
            <a:r>
              <a:rPr lang="da-DK" sz="2400" dirty="0"/>
              <a:t> </a:t>
            </a:r>
            <a:r>
              <a:rPr lang="da-DK" sz="2400" b="1" dirty="0"/>
              <a:t>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19026"/>
            <a:ext cx="210036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952309" y="1210067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Generelt om kvaliteten i forhold til understøttelse af læring: </a:t>
            </a:r>
          </a:p>
          <a:p>
            <a:endParaRPr lang="da-DK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Tilbud og plejefamilier er  gode til at understøtte den daglige læring, særligt i forhold sociale spilleregler.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Tilbud og plejefamilier er gode til at understøtte den almen viden, særligt i forhold til læring omkring sundhed.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Tilbud og plejefamilier  yder generelt en tilstrækkelig indsats i forhold til understøttelse af uddannelse og beskæftigelse, særligt i forhold til social læring. </a:t>
            </a:r>
            <a:endParaRPr lang="da-DK" sz="20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Fokus 2018 ”Understøttelse af læring”</a:t>
            </a: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r="3626" b="6946"/>
          <a:stretch/>
        </p:blipFill>
        <p:spPr bwMode="auto">
          <a:xfrm>
            <a:off x="2908550" y="5271878"/>
            <a:ext cx="240059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609573" y="4725144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710311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716667" y="405526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952309" y="1210067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19 anbefalinger til, hvordan kvaliteten yderligere kan udvikles på området fordelt på børne- og ungetilbud, voksentilbud samt plejefamilier. </a:t>
            </a:r>
          </a:p>
          <a:p>
            <a:endParaRPr lang="da-DK" dirty="0"/>
          </a:p>
          <a:p>
            <a:r>
              <a:rPr lang="da-DK" b="1" dirty="0"/>
              <a:t>Eksempler på anbefalinger: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Børne- og ungetilbuddene kan arbejde med konkrete mål i forhold til at understøtte børnene/de unges læring i relation til selvstændiggørelse. De kan for eksempel arbejde med mål i forhold til indkøb, madlavning, privatøkonomi med mere.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Voksentilbuddene kan arbejde med at skabe en kultur på tilbuddene, hvor medarbejderne taler om politik og samfundsforhold med borgerne.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Plejefamilierne kan have fokus på at deltage mere aktivt ved at understøtte plejebarnets læringsbehov i forhold til privatøkonomi. Plejeforældrene kan for eksempel støtte plejebarnet, når plejebarnet skal træffe økonomiske beslutninger ved anvendelsen af lommepenge.</a:t>
            </a:r>
          </a:p>
          <a:p>
            <a:pPr lvl="0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Fokus 2018 ”Understøttelse af læring”</a:t>
            </a:r>
          </a:p>
        </p:txBody>
      </p:sp>
      <p:pic>
        <p:nvPicPr>
          <p:cNvPr id="20" name="Billed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6900"/>
          <a:stretch/>
        </p:blipFill>
        <p:spPr bwMode="auto">
          <a:xfrm>
            <a:off x="7224105" y="3394610"/>
            <a:ext cx="1412379" cy="1366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24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1061287" y="172139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Pixibog med anbefalinger uddeles på tilsynsbesøg i andet halvår af 2019 til tilbud og plejefamilier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På årsmøder for plejefamilier og tilbud laves der workshops og oplæg i forhold hvordan tilbud og plejefamilier kan understøtte læring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Andet – fx fælles konference om ”</a:t>
            </a:r>
            <a:r>
              <a:rPr lang="da-DK" sz="2000" dirty="0" err="1"/>
              <a:t>egenmestring</a:t>
            </a:r>
            <a:r>
              <a:rPr lang="da-DK" sz="2000" dirty="0"/>
              <a:t>” på baggrund af 2019 fokuspunkt?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5083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/>
              <a:t>Hvad nu</a:t>
            </a:r>
            <a:endParaRPr lang="da-DK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24749"/>
            <a:ext cx="2495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763688" y="27177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/>
              <a:t>Opgaven</a:t>
            </a:r>
          </a:p>
        </p:txBody>
      </p:sp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boks 16"/>
          <p:cNvSpPr txBox="1"/>
          <p:nvPr/>
        </p:nvSpPr>
        <p:spPr>
          <a:xfrm>
            <a:off x="786935" y="1123410"/>
            <a:ext cx="697013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da-DK" altLang="da-DK" sz="2200" b="1" dirty="0">
                <a:solidFill>
                  <a:prstClr val="black"/>
                </a:solidFill>
              </a:rPr>
              <a:t>Godkende og føre tilsyn med: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>
                <a:solidFill>
                  <a:prstClr val="black"/>
                </a:solidFill>
              </a:rPr>
              <a:t>Kommunale tilbud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>
                <a:solidFill>
                  <a:prstClr val="black"/>
                </a:solidFill>
              </a:rPr>
              <a:t>Regionale tilbud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>
                <a:solidFill>
                  <a:prstClr val="black"/>
                </a:solidFill>
              </a:rPr>
              <a:t>Private sociale tilbud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>
                <a:solidFill>
                  <a:prstClr val="black"/>
                </a:solidFill>
              </a:rPr>
              <a:t>Plejefamilier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>
                <a:solidFill>
                  <a:prstClr val="black"/>
                </a:solidFill>
              </a:rPr>
              <a:t>Alkoholbehandlingstilbud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a-DK" altLang="da-DK" sz="2200" dirty="0" smtClean="0">
                <a:solidFill>
                  <a:prstClr val="black"/>
                </a:solidFill>
              </a:rPr>
              <a:t>BPA</a:t>
            </a:r>
            <a:endParaRPr lang="da-DK" altLang="da-DK" sz="22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da-DK" altLang="da-DK" sz="2200" dirty="0">
                <a:solidFill>
                  <a:prstClr val="black"/>
                </a:solidFill>
              </a:rPr>
              <a:t>I</a:t>
            </a:r>
            <a:r>
              <a:rPr lang="da-DK" altLang="da-DK" sz="2200" b="1" dirty="0">
                <a:solidFill>
                  <a:prstClr val="black"/>
                </a:solidFill>
              </a:rPr>
              <a:t> region nord </a:t>
            </a:r>
            <a:r>
              <a:rPr lang="da-DK" altLang="da-DK" sz="2200" dirty="0">
                <a:solidFill>
                  <a:prstClr val="black"/>
                </a:solidFill>
              </a:rPr>
              <a:t>(ej Hjørring), samt </a:t>
            </a:r>
            <a:r>
              <a:rPr lang="da-DK" altLang="da-DK" sz="2200" b="1" dirty="0">
                <a:solidFill>
                  <a:prstClr val="black"/>
                </a:solidFill>
              </a:rPr>
              <a:t>Silkeborg kommune</a:t>
            </a:r>
          </a:p>
          <a:p>
            <a:pPr lvl="0">
              <a:spcBef>
                <a:spcPct val="0"/>
              </a:spcBef>
            </a:pPr>
            <a:endParaRPr lang="da-DK" altLang="da-DK" sz="22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da-DK" altLang="da-DK" sz="2200" dirty="0">
                <a:solidFill>
                  <a:prstClr val="black"/>
                </a:solidFill>
              </a:rPr>
              <a:t>Alle tilbud skal have </a:t>
            </a:r>
            <a:r>
              <a:rPr lang="da-DK" altLang="da-DK" sz="2200" b="1" dirty="0">
                <a:solidFill>
                  <a:prstClr val="black"/>
                </a:solidFill>
              </a:rPr>
              <a:t>minimum et besøg hvert år</a:t>
            </a:r>
          </a:p>
          <a:p>
            <a:pPr lvl="0">
              <a:spcBef>
                <a:spcPct val="0"/>
              </a:spcBef>
            </a:pPr>
            <a:r>
              <a:rPr lang="da-DK" altLang="da-DK" sz="2200" b="1" dirty="0">
                <a:solidFill>
                  <a:prstClr val="black"/>
                </a:solidFill>
              </a:rPr>
              <a:t>Godkende </a:t>
            </a:r>
            <a:r>
              <a:rPr lang="da-DK" altLang="da-DK" sz="2200" dirty="0">
                <a:solidFill>
                  <a:prstClr val="black"/>
                </a:solidFill>
              </a:rPr>
              <a:t>nye tilbud der kommer til</a:t>
            </a:r>
          </a:p>
          <a:p>
            <a:pPr lvl="0">
              <a:spcBef>
                <a:spcPct val="0"/>
              </a:spcBef>
            </a:pPr>
            <a:endParaRPr lang="da-DK" sz="22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da-DK" sz="2200" dirty="0">
                <a:solidFill>
                  <a:prstClr val="black"/>
                </a:solidFill>
              </a:rPr>
              <a:t>Udgive </a:t>
            </a:r>
            <a:r>
              <a:rPr lang="da-DK" sz="2200" b="1" dirty="0">
                <a:solidFill>
                  <a:prstClr val="black"/>
                </a:solidFill>
              </a:rPr>
              <a:t>Årsrapport</a:t>
            </a:r>
            <a:r>
              <a:rPr lang="da-DK" sz="2200" dirty="0">
                <a:solidFill>
                  <a:prstClr val="black"/>
                </a:solidFill>
              </a:rPr>
              <a:t> om tilbuddenes generelle kvalitet</a:t>
            </a:r>
            <a:endParaRPr lang="da-DK" sz="2200" dirty="0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Y:\Sundheds Ældre og Handicap\Socialtilsyn Nord\Ledelse\PA Mappen\Årsrapport\Lille billede af Bygningen set fra vejen.jpg">
            <a:extLst>
              <a:ext uri="{FF2B5EF4-FFF2-40B4-BE49-F238E27FC236}">
                <a16:creationId xmlns:a16="http://schemas.microsoft.com/office/drawing/2014/main" xmlns="" id="{B4EA305A-602A-493A-924B-636E8754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44" y="1732147"/>
            <a:ext cx="2088232" cy="155278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1E29A33C-40C5-46DB-9FD0-49F817CE599C}"/>
              </a:ext>
            </a:extLst>
          </p:cNvPr>
          <p:cNvSpPr txBox="1"/>
          <p:nvPr/>
        </p:nvSpPr>
        <p:spPr>
          <a:xfrm>
            <a:off x="786972" y="1462019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Afsæt i </a:t>
            </a:r>
            <a:r>
              <a:rPr lang="da-DK" sz="2000" b="1" dirty="0"/>
              <a:t>kvalitetsmodellen</a:t>
            </a:r>
            <a:r>
              <a:rPr lang="da-DK" sz="2000" dirty="0"/>
              <a:t> (8 temaer). </a:t>
            </a:r>
            <a:r>
              <a:rPr lang="da-DK" sz="2000" b="1" dirty="0"/>
              <a:t>Samlet vurdering </a:t>
            </a:r>
            <a:r>
              <a:rPr lang="da-DK" sz="2000" dirty="0"/>
              <a:t>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Faglig kvalitet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Organisatorisk bæredygtighed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Økonomisk bæredygtighed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Er der </a:t>
            </a:r>
            <a:r>
              <a:rPr lang="da-DK" sz="2000" b="1" dirty="0"/>
              <a:t>sammenhæn</a:t>
            </a:r>
            <a:r>
              <a:rPr lang="da-DK" sz="2000" dirty="0"/>
              <a:t>g mellem pris og kvalitet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2000" dirty="0"/>
          </a:p>
          <a:p>
            <a:r>
              <a:rPr lang="da-DK" sz="2000" dirty="0"/>
              <a:t>Følges op med </a:t>
            </a:r>
            <a:r>
              <a:rPr lang="da-DK" sz="2000" b="1" dirty="0"/>
              <a:t>tilsynsrapport</a:t>
            </a:r>
            <a:r>
              <a:rPr lang="da-DK" sz="2000" dirty="0"/>
              <a:t> hvoraf resultatet fremgår.</a:t>
            </a:r>
          </a:p>
          <a:p>
            <a:endParaRPr lang="da-DK" sz="2000" dirty="0"/>
          </a:p>
          <a:p>
            <a:pPr lvl="0"/>
            <a:r>
              <a:rPr lang="da-DK" sz="2000" dirty="0"/>
              <a:t>Tilsynet tilrettelægges fx ud fra: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Konkret risikovurdering (herunder tilsynsintensitet)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Afdækning af borgernes  perspektiv.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/>
              <a:t>Kontrol og dialog – mundtligt og skriftlig. </a:t>
            </a:r>
          </a:p>
          <a:p>
            <a:endParaRPr lang="da-DK" sz="2000" dirty="0"/>
          </a:p>
          <a:p>
            <a:pPr algn="ctr"/>
            <a:r>
              <a:rPr lang="da-DK" sz="2000" b="1" i="1" dirty="0"/>
              <a:t>Indsatsen skal skabe en reel og positiv forskel for borgerne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575891AF-7CD7-4C20-B7B6-295F2AF25FFC}"/>
              </a:ext>
            </a:extLst>
          </p:cNvPr>
          <p:cNvSpPr txBox="1"/>
          <p:nvPr/>
        </p:nvSpPr>
        <p:spPr>
          <a:xfrm>
            <a:off x="792198" y="583952"/>
            <a:ext cx="61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Hvad og hvordan føres tilsyn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28" y="2502056"/>
            <a:ext cx="1415899" cy="1994040"/>
          </a:xfrm>
          <a:prstGeom prst="rect">
            <a:avLst/>
          </a:prstGeom>
          <a:noFill/>
          <a:ln w="9525">
            <a:solidFill>
              <a:srgbClr val="7793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7BFC703D-0BDD-4E0E-973E-962E4F11A96A}"/>
              </a:ext>
            </a:extLst>
          </p:cNvPr>
          <p:cNvSpPr txBox="1"/>
          <p:nvPr/>
        </p:nvSpPr>
        <p:spPr>
          <a:xfrm>
            <a:off x="1070685" y="1414030"/>
            <a:ext cx="69020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/>
              <a:t>Tilsyn med 1.034 plejefamilier og 296 tilbud i 11 jyske kommuner og 2 regioner </a:t>
            </a:r>
          </a:p>
          <a:p>
            <a:pPr lvl="0"/>
            <a:r>
              <a:rPr lang="da-DK" sz="2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/>
              <a:t>2.478 tilsynsbesøg hos sociale tilbud og plejefamilier. De 987 anmeldt, og de 1.047 uanmeldt</a:t>
            </a:r>
          </a:p>
          <a:p>
            <a:pPr lvl="0"/>
            <a:endParaRPr lang="da-DK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/>
              <a:t>Godkendt 19 nye tilbud og 80 nye plejefamilier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/>
              <a:t>Sagsbehandlingstid for </a:t>
            </a:r>
            <a:r>
              <a:rPr lang="da-DK" sz="2400" dirty="0" err="1"/>
              <a:t>nygodkendelser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26 uger for godkendelse af sociale tilbud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15 uger for en plejefamilier</a:t>
            </a: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  <a:p>
            <a:pPr lvl="1"/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97932F68-30EF-47DD-AEC8-E5BAC8CD4893}"/>
              </a:ext>
            </a:extLst>
          </p:cNvPr>
          <p:cNvSpPr txBox="1"/>
          <p:nvPr/>
        </p:nvSpPr>
        <p:spPr>
          <a:xfrm>
            <a:off x="1331640" y="620688"/>
            <a:ext cx="564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Tal og status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38" y="2703148"/>
            <a:ext cx="14499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1043608" y="1037532"/>
            <a:ext cx="66247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a-DK" sz="800" b="1" dirty="0"/>
          </a:p>
          <a:p>
            <a:pPr lvl="0"/>
            <a:endParaRPr lang="da-DK" b="1" dirty="0" smtClean="0"/>
          </a:p>
          <a:p>
            <a:pPr lvl="0"/>
            <a:r>
              <a:rPr lang="da-DK" b="1" dirty="0" smtClean="0"/>
              <a:t>Ophør </a:t>
            </a:r>
            <a:r>
              <a:rPr lang="da-DK" b="1" dirty="0"/>
              <a:t>af godkendelse (114 i alt)</a:t>
            </a:r>
          </a:p>
          <a:p>
            <a:pPr lvl="0"/>
            <a:r>
              <a:rPr lang="da-DK" dirty="0"/>
              <a:t>98 plejefamilier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 6 tilbagekaldt af tilsynet, 81 ophørt på eget ønske og 11 fordi de ikke havde haft børn i 3 år</a:t>
            </a:r>
          </a:p>
          <a:p>
            <a:r>
              <a:rPr lang="da-DK" dirty="0"/>
              <a:t>16 tilbud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/>
              <a:t>1 tilbagekaldt af tilsynet, 15 ophørt på eget ønske</a:t>
            </a:r>
          </a:p>
          <a:p>
            <a:pPr lvl="1"/>
            <a:r>
              <a:rPr lang="da-DK" dirty="0"/>
              <a:t> </a:t>
            </a:r>
          </a:p>
          <a:p>
            <a:pPr lvl="0"/>
            <a:r>
              <a:rPr lang="da-DK" b="1" dirty="0"/>
              <a:t>Påbud (3 i alt)</a:t>
            </a:r>
          </a:p>
          <a:p>
            <a:r>
              <a:rPr lang="da-DK" dirty="0"/>
              <a:t>0 plejefamilier</a:t>
            </a:r>
          </a:p>
          <a:p>
            <a:r>
              <a:rPr lang="da-DK" dirty="0"/>
              <a:t>3 tilbud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a-DK" dirty="0"/>
              <a:t>0 børnetilbud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a-DK" dirty="0"/>
              <a:t>3 voksentilbud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a-DK" dirty="0"/>
              <a:t>0 tilbud blandede grupper</a:t>
            </a:r>
          </a:p>
          <a:p>
            <a:endParaRPr lang="da-DK" b="1" dirty="0"/>
          </a:p>
          <a:p>
            <a:r>
              <a:rPr lang="da-DK" b="1" dirty="0"/>
              <a:t>Ingen skærpet tilsyn i 2018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49082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/>
              <a:t>Ophør og sanktioner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1" y="3704719"/>
            <a:ext cx="1752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982812" y="992353"/>
            <a:ext cx="66247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Antallet i Nord nogenlunde </a:t>
            </a:r>
            <a:r>
              <a:rPr lang="da-DK" dirty="0"/>
              <a:t>konstant på cirka 1.050 siden </a:t>
            </a:r>
            <a:r>
              <a:rPr lang="da-DK" dirty="0" smtClean="0"/>
              <a:t>2014 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Antallet af </a:t>
            </a:r>
            <a:r>
              <a:rPr lang="da-DK" dirty="0" err="1"/>
              <a:t>nygodkendelser</a:t>
            </a:r>
            <a:r>
              <a:rPr lang="da-DK" dirty="0"/>
              <a:t> og tilbagekaldte godkendelser er begge faldet siden </a:t>
            </a:r>
            <a:r>
              <a:rPr lang="da-DK" dirty="0" smtClean="0"/>
              <a:t>2014 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Fordeling af antal pladser i forhold til belastningsgrad: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2068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/>
              <a:t>Fælles fokus ” Godkendelser </a:t>
            </a:r>
            <a:r>
              <a:rPr lang="da-DK" sz="2000" b="1" dirty="0"/>
              <a:t>af </a:t>
            </a:r>
            <a:r>
              <a:rPr lang="da-DK" sz="2000" b="1" dirty="0" smtClean="0"/>
              <a:t>plejefamilier”</a:t>
            </a:r>
            <a:endParaRPr lang="da-DK" sz="20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A763A46-A1D9-48E8-8F09-B8976240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7" y="24880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xmlns="" id="{85684BD4-C9AE-46F7-9225-CFA8FE67C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88902"/>
              </p:ext>
            </p:extLst>
          </p:nvPr>
        </p:nvGraphicFramePr>
        <p:xfrm>
          <a:off x="2278955" y="2438344"/>
          <a:ext cx="4032449" cy="2430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7204">
                  <a:extLst>
                    <a:ext uri="{9D8B030D-6E8A-4147-A177-3AD203B41FA5}">
                      <a16:colId xmlns:a16="http://schemas.microsoft.com/office/drawing/2014/main" xmlns="" val="1047058776"/>
                    </a:ext>
                  </a:extLst>
                </a:gridCol>
                <a:gridCol w="779790">
                  <a:extLst>
                    <a:ext uri="{9D8B030D-6E8A-4147-A177-3AD203B41FA5}">
                      <a16:colId xmlns:a16="http://schemas.microsoft.com/office/drawing/2014/main" xmlns="" val="2339264754"/>
                    </a:ext>
                  </a:extLst>
                </a:gridCol>
                <a:gridCol w="765455">
                  <a:extLst>
                    <a:ext uri="{9D8B030D-6E8A-4147-A177-3AD203B41FA5}">
                      <a16:colId xmlns:a16="http://schemas.microsoft.com/office/drawing/2014/main" xmlns="" val="2204834215"/>
                    </a:ext>
                  </a:extLst>
                </a:gridCol>
              </a:tblGrid>
              <a:tr h="38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2018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Angivet i procent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27366537"/>
                  </a:ext>
                </a:extLst>
              </a:tr>
              <a:tr h="398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Almindelig plejefamilie (§ 66, stk. 1, nr. 1)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1.951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97%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85349233"/>
                  </a:ext>
                </a:extLst>
              </a:tr>
              <a:tr h="398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Kommunal plejefamilie (§ 66, stk. 1, nr. 2)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61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3656842"/>
                  </a:ext>
                </a:extLst>
              </a:tr>
              <a:tr h="19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Lav belastningsgrad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68731432"/>
                  </a:ext>
                </a:extLst>
              </a:tr>
              <a:tr h="19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Middel belastningsgrad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1.055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52%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86982929"/>
                  </a:ext>
                </a:extLst>
              </a:tr>
              <a:tr h="19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Høj belastningsgrad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865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43%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38532851"/>
                  </a:ext>
                </a:extLst>
              </a:tr>
              <a:tr h="398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Højest belastningsgrad (kommunal plejefamilie)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81284872"/>
                  </a:ext>
                </a:extLst>
              </a:tr>
              <a:tr h="1993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Antal pladser i alt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2.012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100%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2267250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FAA41C3D-78FD-4492-A0C4-8202466B0217}"/>
              </a:ext>
            </a:extLst>
          </p:cNvPr>
          <p:cNvSpPr/>
          <p:nvPr/>
        </p:nvSpPr>
        <p:spPr>
          <a:xfrm>
            <a:off x="1180912" y="5042257"/>
            <a:ext cx="64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Plejefamilier i aldersgruppen 40-59 år, som varetager plejeopgaven med </a:t>
            </a:r>
            <a:r>
              <a:rPr lang="da-DK" dirty="0" smtClean="0"/>
              <a:t>op til </a:t>
            </a:r>
            <a:r>
              <a:rPr lang="da-DK" dirty="0"/>
              <a:t>høj belastningsgrad, udgør 79 % af de plejefamilier, som Socialtilsyn Nord fører tilsyn med. </a:t>
            </a:r>
          </a:p>
        </p:txBody>
      </p:sp>
    </p:spTree>
    <p:extLst>
      <p:ext uri="{BB962C8B-B14F-4D97-AF65-F5344CB8AC3E}">
        <p14:creationId xmlns:p14="http://schemas.microsoft.com/office/powerpoint/2010/main" val="30583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3874EC6D-AC6C-4C87-A833-B9AE3C8B29E9}"/>
              </a:ext>
            </a:extLst>
          </p:cNvPr>
          <p:cNvSpPr txBox="1"/>
          <p:nvPr/>
        </p:nvSpPr>
        <p:spPr>
          <a:xfrm>
            <a:off x="1259632" y="40466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Kvaliteten på tilbudsområdet</a:t>
            </a:r>
          </a:p>
          <a:p>
            <a:pPr algn="ctr"/>
            <a:r>
              <a:rPr lang="da-DK" sz="2400" b="1" dirty="0"/>
              <a:t>Voksenområdet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6A44E5F4-1999-416B-8E77-88C74ADFB8FA}"/>
              </a:ext>
            </a:extLst>
          </p:cNvPr>
          <p:cNvSpPr txBox="1"/>
          <p:nvPr/>
        </p:nvSpPr>
        <p:spPr>
          <a:xfrm>
            <a:off x="854644" y="1648406"/>
            <a:ext cx="6902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0" b="1" dirty="0"/>
              <a:t>Kvaliteten </a:t>
            </a:r>
            <a:endParaRPr lang="da-DK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dirty="0"/>
              <a:t>Tilbuddene opnår positive resultater i forhold til opfyldelsen af de mål, visiterende kommuner har opstillet for borgernes ophold.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00" dirty="0"/>
              <a:t>Tilbuddene er blevet bedre til at håndtere eventuelle magtanvendelser ved at dokumentere og følge op på disse med henblik på løbende læring og forbedring af indsatsen</a:t>
            </a:r>
          </a:p>
          <a:p>
            <a:r>
              <a:rPr lang="da-DK" sz="1700" dirty="0"/>
              <a:t> </a:t>
            </a:r>
          </a:p>
          <a:p>
            <a:r>
              <a:rPr lang="da-DK" sz="1700" b="1" dirty="0"/>
              <a:t>Eksempler på anbefalinger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700" dirty="0"/>
              <a:t>Øget fokus på at tage afsæt i borgernes behov i forhold til vagtplanlægning, og om borgerne har tilstrækkelig kontakt til personale med relevante kompetencer, herunder også i weekenden samt aften- og nattetimerne.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700" dirty="0"/>
              <a:t>Fokus på, at medarbejdernes kompetencer er tilstrækkelige til at imødekomme borgernes individuelle problematikker, som ligger ud over den godkendte målgruppe eksempelvis problematikker som selvskade, misbrug, spiseforstyrrelser med mere. </a:t>
            </a:r>
          </a:p>
          <a:p>
            <a:endParaRPr lang="da-DK" dirty="0"/>
          </a:p>
          <a:p>
            <a:r>
              <a:rPr lang="da-DK" b="1" dirty="0"/>
              <a:t> </a:t>
            </a:r>
            <a:endParaRPr lang="da-DK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72829"/>
            <a:ext cx="792087" cy="11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1AA17C35-110A-4C08-B948-075762E21752}"/>
              </a:ext>
            </a:extLst>
          </p:cNvPr>
          <p:cNvSpPr txBox="1"/>
          <p:nvPr/>
        </p:nvSpPr>
        <p:spPr>
          <a:xfrm>
            <a:off x="1331640" y="51823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Kvaliteten på tilbudsområdet</a:t>
            </a:r>
          </a:p>
          <a:p>
            <a:pPr algn="ctr"/>
            <a:r>
              <a:rPr lang="da-DK" sz="2400" b="1" dirty="0"/>
              <a:t>Børne/ungeområdet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644994E9-0135-408D-94D0-2B0581CBEFBE}"/>
              </a:ext>
            </a:extLst>
          </p:cNvPr>
          <p:cNvSpPr txBox="1"/>
          <p:nvPr/>
        </p:nvSpPr>
        <p:spPr>
          <a:xfrm>
            <a:off x="932707" y="1398908"/>
            <a:ext cx="6821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Kvaliteten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Tilbuddene er blevet bedre til at dokumentere magtanvendelser, udfylde indberetningsskemaerne fyldestgørende og indberette barnet/den unges oplevelse af situationen.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Tilbuddene har fået et større fokus på at drage læring af magtanvendelser, eksempelvis bliver de drøftet på personalemøder</a:t>
            </a:r>
          </a:p>
          <a:p>
            <a:endParaRPr lang="da-DK" b="1" dirty="0"/>
          </a:p>
          <a:p>
            <a:r>
              <a:rPr lang="da-DK" b="1" dirty="0"/>
              <a:t>Eksempler på anbefalinger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Fokus på implementeringen i den pædagogiske praksis af beredskabsplaner for forebyggelse af vold og overgreb.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Fokus på, hvordan medarbejderne og ledelsen i dagligdagen beskriver børnenes/de unges problemstillinger med respekt og anerkendelse i den skriftlige dokumentation.</a:t>
            </a:r>
          </a:p>
          <a:p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69730"/>
            <a:ext cx="1440160" cy="140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56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undheds Ældre og Handicap\Socialtilsyn Nord\Hjemmeside\Billeder\Hjørring kommune med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2" y="5859351"/>
            <a:ext cx="2481427" cy="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55735" y="143335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757065" y="271775"/>
            <a:ext cx="431304" cy="4396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6972053" y="1637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8453902" y="379787"/>
            <a:ext cx="144016" cy="13845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8495611" y="567164"/>
            <a:ext cx="512733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8543792" y="4437112"/>
            <a:ext cx="416372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8449208" y="5157192"/>
            <a:ext cx="225412" cy="2125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8476401" y="2060848"/>
            <a:ext cx="477122" cy="4348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8449208" y="2996952"/>
            <a:ext cx="576064" cy="5732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8655229" y="3749224"/>
            <a:ext cx="288032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8345890" y="5647970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8788675" y="54319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7884368" y="1037532"/>
            <a:ext cx="404028" cy="3958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C:\Users\d1lotni\AppData\Local\Microsoft\Windows\Temporary Internet Files\Content.Outlook\G6I894OY\Boblelogo_farve_ver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3514"/>
            <a:ext cx="1485827" cy="9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CACE0C7-05C3-4D04-B43C-940DCD84B461}"/>
              </a:ext>
            </a:extLst>
          </p:cNvPr>
          <p:cNvSpPr txBox="1"/>
          <p:nvPr/>
        </p:nvSpPr>
        <p:spPr>
          <a:xfrm>
            <a:off x="982812" y="992353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/>
          </a:p>
          <a:p>
            <a:r>
              <a:rPr lang="da-DK" b="1" dirty="0"/>
              <a:t>Kvaliteten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Plejefamilierne er gode til at sikre, at plejebørnene bliver hørt, respekteret og anerkendt.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Plejefamilierne er gode til at støtte plejebarnet i adgangen til relevante sundhedsydelser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Plejefamilierne er gode til at have fokus på kontinuerligt at udvikle nødvendige kompetencer i forhold til plejeopgaven</a:t>
            </a:r>
          </a:p>
          <a:p>
            <a:r>
              <a:rPr lang="da-DK" dirty="0"/>
              <a:t> </a:t>
            </a:r>
          </a:p>
          <a:p>
            <a:r>
              <a:rPr lang="da-DK" b="1" dirty="0"/>
              <a:t>Eksempler på anbefalinger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Fokus på at inddrage plejebarnet, så de får medindflydelse eksempelvis i udformningen af regler eller beslutninger, der vedrører dem eller deres hverdag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Huske </a:t>
            </a:r>
            <a:r>
              <a:rPr lang="da-DK" dirty="0"/>
              <a:t>at orientere socialtilsynet, hvis de kommer til at gøre brug af magt jævnfør lov om voksenansvar §21 (gælder de generelt godkendte plejefamilier).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CFBAF1C9-F819-4D72-8509-98E48C9F9824}"/>
              </a:ext>
            </a:extLst>
          </p:cNvPr>
          <p:cNvSpPr txBox="1"/>
          <p:nvPr/>
        </p:nvSpPr>
        <p:spPr>
          <a:xfrm>
            <a:off x="125963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Kvaliteten på plejefamilieområdet</a:t>
            </a:r>
          </a:p>
        </p:txBody>
      </p:sp>
      <p:pic>
        <p:nvPicPr>
          <p:cNvPr id="19" name="Picture 2" descr="Y:\Sundheds Ældre og Handicap\Socialtilsyn Nord\Ledelse\PA Mappen\Årsrapport\Årsrapport 2016\Lille bille af familie.jpg">
            <a:extLst>
              <a:ext uri="{FF2B5EF4-FFF2-40B4-BE49-F238E27FC236}">
                <a16:creationId xmlns:a16="http://schemas.microsoft.com/office/drawing/2014/main" xmlns="" id="{C6E0C841-2159-46C8-BB67-2CF3FB4F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79" y="5355275"/>
            <a:ext cx="1822683" cy="121118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tilsyn Nord powerpoint skabelon 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Socialtilsyn Nord powerpoint skabelon </Template>
  <TotalTime>430</TotalTime>
  <Words>967</Words>
  <Application>Microsoft Office PowerPoint</Application>
  <PresentationFormat>Skærmshow (4:3)</PresentationFormat>
  <Paragraphs>151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Socialtilsyn Nord powerpoint skabelon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Hjørring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Lotta Rimmen Nielsen</dc:creator>
  <cp:lastModifiedBy>Sigrid Fleckner</cp:lastModifiedBy>
  <cp:revision>37</cp:revision>
  <dcterms:created xsi:type="dcterms:W3CDTF">2018-01-30T12:40:17Z</dcterms:created>
  <dcterms:modified xsi:type="dcterms:W3CDTF">2019-05-21T06:22:26Z</dcterms:modified>
</cp:coreProperties>
</file>