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4" r:id="rId3"/>
    <p:sldId id="265" r:id="rId4"/>
    <p:sldId id="257" r:id="rId5"/>
    <p:sldId id="267" r:id="rId6"/>
    <p:sldId id="266" r:id="rId7"/>
    <p:sldId id="261" r:id="rId8"/>
    <p:sldId id="262" r:id="rId9"/>
    <p:sldId id="258" r:id="rId10"/>
    <p:sldId id="259" r:id="rId11"/>
    <p:sldId id="260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05"/>
    <p:restoredTop sz="96327"/>
  </p:normalViewPr>
  <p:slideViewPr>
    <p:cSldViewPr snapToGrid="0">
      <p:cViewPr varScale="1">
        <p:scale>
          <a:sx n="67" d="100"/>
          <a:sy n="67" d="100"/>
        </p:scale>
        <p:origin x="99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121797-DE41-7DF8-CA62-F4C940329A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FEEB2647-353C-C4D3-E9DE-F1D78B809A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9C5680B-AA35-5FDB-5A0B-6E95FF8E1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D2F2F-33B2-124E-98D4-557B12C941BE}" type="datetimeFigureOut">
              <a:rPr lang="da-DK" smtClean="0"/>
              <a:t>04-01-2024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55F5B7A-E2A9-7D29-472E-D5C66A91E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2A10C6D-619C-E4E5-D644-C02B62B2D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9D27-1EBF-5147-B6E7-198041EBF62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83651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48D72F0-5F6C-0245-B84A-4C7286423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651EE19A-1A83-AADF-B6FF-3C50B726D0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A208BE8-2EB5-C2B8-F54D-19F029278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D2F2F-33B2-124E-98D4-557B12C941BE}" type="datetimeFigureOut">
              <a:rPr lang="da-DK" smtClean="0"/>
              <a:t>04-01-2024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328D3AD-998F-CA3A-E7FC-C28807F7B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28811F6-3E3E-1562-57B9-D0FEF5659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9D27-1EBF-5147-B6E7-198041EBF62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2065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602B0687-B923-4586-C07B-F232490FC8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5CF86366-444D-7C7C-BC2F-B022FBEE82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D7CF556-9F85-C230-C6F3-78962BEC2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D2F2F-33B2-124E-98D4-557B12C941BE}" type="datetimeFigureOut">
              <a:rPr lang="da-DK" smtClean="0"/>
              <a:t>04-01-2024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AFEF121-A330-B960-6A20-087B10AAD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A914D04-8876-832B-8D01-54E3289EE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9D27-1EBF-5147-B6E7-198041EBF62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03685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EC9CA7-81ED-8657-6B0A-D83392812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FF8E275-2957-96DA-AC6A-1DD0EFA377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45BBF94-0E3E-ACF3-F3B4-16FD3E249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D2F2F-33B2-124E-98D4-557B12C941BE}" type="datetimeFigureOut">
              <a:rPr lang="da-DK" smtClean="0"/>
              <a:t>04-01-2024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1175607-2BEA-0321-AFEC-E10DD12D0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AEDAE5F-9445-DF59-2D36-50B47B0D9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9D27-1EBF-5147-B6E7-198041EBF62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97724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DAFCEE-C5C0-F8D8-3F7F-83834DE5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47A16E4-D23E-31CC-6704-9BDFBA3B24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7491ABB-7963-3FB0-1E9E-687C6A01F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D2F2F-33B2-124E-98D4-557B12C941BE}" type="datetimeFigureOut">
              <a:rPr lang="da-DK" smtClean="0"/>
              <a:t>04-01-2024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1E4341E-9159-ECE1-BF7B-73FC771B4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F1F5F70-BE41-812D-CF96-898CEB0BB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9D27-1EBF-5147-B6E7-198041EBF62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1523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AC6C6F-C325-B64D-D414-45F94C08F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95A46D78-B642-BAC3-94D7-6ABD8ECFD5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CDDF2820-369C-0B18-C740-0710829ECA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9AFFF3C-4CAC-82F2-BF31-9F482D9FE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D2F2F-33B2-124E-98D4-557B12C941BE}" type="datetimeFigureOut">
              <a:rPr lang="da-DK" smtClean="0"/>
              <a:t>04-01-2024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6DE351A2-7F39-1D06-CE73-A662AB253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6C472851-C377-CC1E-FE11-34721BB90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9D27-1EBF-5147-B6E7-198041EBF62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42205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5A7407-6CA8-2011-A564-5719FA99F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BDB8D1A-FD84-0DB1-581F-C999568B00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9A73DE15-9AB6-C21D-7A0F-7212505D47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7AC08FBC-3033-C4AF-D60E-A7C3D42A64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7BB61931-B32B-5524-ED66-4F79DF8317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DB2FC34C-EBDC-47E1-BE0B-D326B8748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D2F2F-33B2-124E-98D4-557B12C941BE}" type="datetimeFigureOut">
              <a:rPr lang="da-DK" smtClean="0"/>
              <a:t>04-01-2024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F268303E-50CF-84DC-8C87-E7279BE62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2DDFA435-E541-5B1C-C16E-EC858C87D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9D27-1EBF-5147-B6E7-198041EBF62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49124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0A7B58-B6DE-ABFB-D386-744BB4B73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0D771061-48DF-A1B6-D420-B3A95B8C3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D2F2F-33B2-124E-98D4-557B12C941BE}" type="datetimeFigureOut">
              <a:rPr lang="da-DK" smtClean="0"/>
              <a:t>04-01-2024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351EFB40-305B-F197-BD47-A4DB90BC6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161896EA-9504-E69A-FD21-0EE687215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9D27-1EBF-5147-B6E7-198041EBF62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29295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2ADE8B1D-4781-7473-FD2F-2B911D2B7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D2F2F-33B2-124E-98D4-557B12C941BE}" type="datetimeFigureOut">
              <a:rPr lang="da-DK" smtClean="0"/>
              <a:t>04-01-2024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84AA9C3D-67A6-67F5-4106-152D68C59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64A96774-D57C-0203-C098-B35B76076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9D27-1EBF-5147-B6E7-198041EBF62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5619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5CF468-B4C0-6273-9EBC-C9FD7599C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12F391E-76FF-A9EB-B366-62DE2234F6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0606E33-4B01-078B-CE64-35CE131779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8BD17357-D50B-E1E8-5083-D48C1E21D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D2F2F-33B2-124E-98D4-557B12C941BE}" type="datetimeFigureOut">
              <a:rPr lang="da-DK" smtClean="0"/>
              <a:t>04-01-2024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335FCAE9-34E7-B545-B553-04B7ECE53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F14491C-684C-A872-B1BE-28DF6E6AF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9D27-1EBF-5147-B6E7-198041EBF62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68583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7F48EE-6B65-2968-0EBE-B021100B4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04DA30C3-5E0E-38C4-DD90-2E5E3A4D0C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ECA92485-E6CC-48E1-1A5B-8F32BB6610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F8AD9DAA-006D-6104-DD0D-A77F3E464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D2F2F-33B2-124E-98D4-557B12C941BE}" type="datetimeFigureOut">
              <a:rPr lang="da-DK" smtClean="0"/>
              <a:t>04-01-2024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6B0FABAC-4343-3D41-7932-0F48D8494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63E27DAF-EECD-3B39-768A-C5C676654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39D27-1EBF-5147-B6E7-198041EBF62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67938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C0A3A333-C907-B75C-D921-A5ADF92E1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8EBD542-6974-BAD2-F407-FCFFDD380A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F9C8258-33DC-4A83-D181-4B72C7C030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D2F2F-33B2-124E-98D4-557B12C941BE}" type="datetimeFigureOut">
              <a:rPr lang="da-DK" smtClean="0"/>
              <a:t>04-01-2024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F5FC7C9-706C-954D-1E44-0C88D3CE40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AF3071E-504C-0B80-CB75-33DCA45F79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939D27-1EBF-5147-B6E7-198041EBF62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41000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141B39-A0A6-B0B1-8DC5-E9D44E83CB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122363"/>
            <a:ext cx="12192000" cy="2387600"/>
          </a:xfrm>
        </p:spPr>
        <p:txBody>
          <a:bodyPr>
            <a:normAutofit/>
          </a:bodyPr>
          <a:lstStyle/>
          <a:p>
            <a:r>
              <a:rPr lang="da-DK" sz="8000" b="1" dirty="0"/>
              <a:t>En terapeutfaglig indsats</a:t>
            </a:r>
            <a:br>
              <a:rPr lang="da-DK" sz="8800" dirty="0"/>
            </a:br>
            <a:r>
              <a:rPr lang="da-DK" sz="4400" dirty="0"/>
              <a:t>Den Gode Alderdom</a:t>
            </a:r>
            <a:endParaRPr lang="da-DK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79D8F62B-2E47-DB12-E497-A483D8170A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i="1" dirty="0"/>
              <a:t>Fie Hjorth</a:t>
            </a:r>
            <a:r>
              <a:rPr lang="da-DK" dirty="0"/>
              <a:t>, ergoterapeut</a:t>
            </a:r>
          </a:p>
          <a:p>
            <a:r>
              <a:rPr lang="da-DK" i="1" dirty="0"/>
              <a:t>Tonny Rosenørn</a:t>
            </a:r>
            <a:r>
              <a:rPr lang="da-DK" dirty="0"/>
              <a:t>, fysioterapeut</a:t>
            </a:r>
          </a:p>
          <a:p>
            <a:r>
              <a:rPr lang="da-DK" b="1" i="1" dirty="0"/>
              <a:t>Team Træning</a:t>
            </a:r>
            <a:r>
              <a:rPr lang="da-DK" dirty="0"/>
              <a:t>, Aalborg Kommune</a:t>
            </a:r>
          </a:p>
        </p:txBody>
      </p:sp>
      <p:pic>
        <p:nvPicPr>
          <p:cNvPr id="5" name="Billede 4" descr="Et billede, der indeholder logo, Font/skrifttype, Grafik, symbol&#10;&#10;Automatisk genereret beskrivelse">
            <a:extLst>
              <a:ext uri="{FF2B5EF4-FFF2-40B4-BE49-F238E27FC236}">
                <a16:creationId xmlns:a16="http://schemas.microsoft.com/office/drawing/2014/main" id="{33AF93C9-1167-00F4-9DD9-4ED39563D4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1222" y="2941114"/>
            <a:ext cx="3031079" cy="3031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796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E5ED40-8687-1F37-F33B-539470C68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Sanseintegration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5D21D75-31F0-DA04-CB6B-B44501D5B6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sz="4800" i="1" dirty="0"/>
              <a:t>”Hvor er jeg henne?”</a:t>
            </a:r>
          </a:p>
          <a:p>
            <a:pPr lvl="1"/>
            <a:endParaRPr lang="da-DK" dirty="0"/>
          </a:p>
          <a:p>
            <a:pPr lvl="1"/>
            <a:r>
              <a:rPr lang="da-DK" dirty="0"/>
              <a:t>Ikke alle indtryk skal dæmpes!</a:t>
            </a:r>
          </a:p>
          <a:p>
            <a:pPr lvl="1"/>
            <a:endParaRPr lang="da-DK" dirty="0"/>
          </a:p>
          <a:p>
            <a:pPr lvl="1"/>
            <a:r>
              <a:rPr lang="da-DK" dirty="0" err="1"/>
              <a:t>Proprioceptive</a:t>
            </a:r>
            <a:r>
              <a:rPr lang="da-DK" dirty="0"/>
              <a:t> indtryk samler mennesket</a:t>
            </a:r>
          </a:p>
          <a:p>
            <a:pPr lvl="1"/>
            <a:endParaRPr lang="da-DK" dirty="0"/>
          </a:p>
          <a:p>
            <a:pPr lvl="1"/>
            <a:r>
              <a:rPr lang="da-DK" dirty="0"/>
              <a:t>Al bevægelse er træning</a:t>
            </a:r>
          </a:p>
          <a:p>
            <a:pPr lvl="2"/>
            <a:r>
              <a:rPr lang="da-DK" dirty="0"/>
              <a:t>Stå, gå, løfte, trække, slæbe, etc.</a:t>
            </a:r>
          </a:p>
          <a:p>
            <a:pPr lvl="2"/>
            <a:r>
              <a:rPr lang="da-DK" dirty="0"/>
              <a:t>Tænk hverdagens bevægelser ind</a:t>
            </a:r>
          </a:p>
          <a:p>
            <a:endParaRPr lang="da-DK" dirty="0"/>
          </a:p>
        </p:txBody>
      </p:sp>
      <p:pic>
        <p:nvPicPr>
          <p:cNvPr id="6" name="Billede 5" descr="Et billede, der indeholder logo, Grafik, design, Font/skrifttype&#10;&#10;Automatisk genereret beskrivelse">
            <a:extLst>
              <a:ext uri="{FF2B5EF4-FFF2-40B4-BE49-F238E27FC236}">
                <a16:creationId xmlns:a16="http://schemas.microsoft.com/office/drawing/2014/main" id="{CEFF43AC-841A-FDF9-BB7C-923BCB940F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5832" y="3991861"/>
            <a:ext cx="2870201" cy="2870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731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E5ED40-8687-1F37-F33B-539470C68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Sanseintegration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5D21D75-31F0-DA04-CB6B-B44501D5B6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sz="4800" dirty="0"/>
              <a:t>Forflytninger </a:t>
            </a:r>
          </a:p>
          <a:p>
            <a:pPr marL="0" indent="0">
              <a:buNone/>
            </a:pPr>
            <a:r>
              <a:rPr lang="da-DK" sz="3200" dirty="0"/>
              <a:t>Oplevelsen af forflytningen</a:t>
            </a:r>
          </a:p>
          <a:p>
            <a:pPr lvl="1"/>
            <a:endParaRPr lang="da-DK" dirty="0"/>
          </a:p>
          <a:p>
            <a:pPr lvl="1"/>
            <a:r>
              <a:rPr lang="da-DK" dirty="0"/>
              <a:t>Manglende forståelse for situationen</a:t>
            </a:r>
          </a:p>
          <a:p>
            <a:pPr marL="457200" lvl="1" indent="0">
              <a:buNone/>
            </a:pPr>
            <a:endParaRPr lang="da-DK" dirty="0"/>
          </a:p>
          <a:p>
            <a:pPr lvl="1"/>
            <a:r>
              <a:rPr lang="da-DK" dirty="0"/>
              <a:t>Stresset nervesystem</a:t>
            </a:r>
          </a:p>
          <a:p>
            <a:pPr lvl="1"/>
            <a:endParaRPr lang="da-DK" dirty="0"/>
          </a:p>
          <a:p>
            <a:pPr lvl="1"/>
            <a:r>
              <a:rPr lang="da-DK" dirty="0" err="1"/>
              <a:t>Vestibulærsansen</a:t>
            </a:r>
            <a:r>
              <a:rPr lang="da-DK" dirty="0"/>
              <a:t> er på overarbejde </a:t>
            </a:r>
            <a:br>
              <a:rPr lang="da-DK" dirty="0"/>
            </a:br>
            <a:r>
              <a:rPr lang="da-DK" dirty="0"/>
              <a:t>– hjælp borgeren med taktil guidning</a:t>
            </a:r>
          </a:p>
          <a:p>
            <a:pPr lvl="1"/>
            <a:endParaRPr lang="da-DK" dirty="0"/>
          </a:p>
          <a:p>
            <a:endParaRPr lang="da-DK" dirty="0"/>
          </a:p>
        </p:txBody>
      </p:sp>
      <p:pic>
        <p:nvPicPr>
          <p:cNvPr id="8" name="Billede 7" descr="Et billede, der indeholder logo, Grafik, design, Font/skrifttype&#10;&#10;Automatisk genereret beskrivelse">
            <a:extLst>
              <a:ext uri="{FF2B5EF4-FFF2-40B4-BE49-F238E27FC236}">
                <a16:creationId xmlns:a16="http://schemas.microsoft.com/office/drawing/2014/main" id="{BE163BCC-C690-02D4-8EC4-4F78EE1A00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5832" y="3991861"/>
            <a:ext cx="2870201" cy="2870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183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E5ED40-8687-1F37-F33B-539470C685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527" y="3757907"/>
            <a:ext cx="10515600" cy="1325563"/>
          </a:xfrm>
        </p:spPr>
        <p:txBody>
          <a:bodyPr>
            <a:noAutofit/>
          </a:bodyPr>
          <a:lstStyle/>
          <a:p>
            <a:r>
              <a:rPr lang="da-DK" sz="8000" dirty="0"/>
              <a:t>Fortællingen om </a:t>
            </a:r>
            <a:r>
              <a:rPr lang="da-DK" sz="11000" dirty="0"/>
              <a:t>”Jesper”</a:t>
            </a:r>
          </a:p>
        </p:txBody>
      </p:sp>
      <p:pic>
        <p:nvPicPr>
          <p:cNvPr id="4" name="Billede 3" descr="Et billede, der indeholder logo, Grafik, design, Font/skrifttype&#10;&#10;Automatisk genereret beskrivelse">
            <a:extLst>
              <a:ext uri="{FF2B5EF4-FFF2-40B4-BE49-F238E27FC236}">
                <a16:creationId xmlns:a16="http://schemas.microsoft.com/office/drawing/2014/main" id="{51AA2F17-0AEA-A402-192C-495F07F7B1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5832" y="3991861"/>
            <a:ext cx="2870201" cy="2870201"/>
          </a:xfrm>
          <a:prstGeom prst="rect">
            <a:avLst/>
          </a:prstGeom>
        </p:spPr>
      </p:pic>
      <p:sp>
        <p:nvSpPr>
          <p:cNvPr id="8" name="Tekstfelt 7">
            <a:extLst>
              <a:ext uri="{FF2B5EF4-FFF2-40B4-BE49-F238E27FC236}">
                <a16:creationId xmlns:a16="http://schemas.microsoft.com/office/drawing/2014/main" id="{232E6512-0B74-DC92-3512-131E4C40B64F}"/>
              </a:ext>
            </a:extLst>
          </p:cNvPr>
          <p:cNvSpPr txBox="1"/>
          <p:nvPr/>
        </p:nvSpPr>
        <p:spPr>
          <a:xfrm>
            <a:off x="1078616" y="632306"/>
            <a:ext cx="17403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3200" dirty="0">
                <a:solidFill>
                  <a:schemeClr val="tx1">
                    <a:alpha val="37265"/>
                  </a:schemeClr>
                </a:solidFill>
              </a:rPr>
              <a:t>For </a:t>
            </a:r>
            <a:r>
              <a:rPr lang="da-DK" sz="3200" dirty="0">
                <a:solidFill>
                  <a:schemeClr val="tx1">
                    <a:alpha val="29873"/>
                  </a:schemeClr>
                </a:solidFill>
              </a:rPr>
              <a:t>lidt</a:t>
            </a:r>
            <a:r>
              <a:rPr lang="da-DK" sz="3200" dirty="0">
                <a:solidFill>
                  <a:schemeClr val="tx1">
                    <a:alpha val="37265"/>
                  </a:schemeClr>
                </a:solidFill>
              </a:rPr>
              <a:t>… 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11E58FCB-2BD3-5507-B715-B9D0DB4A2F8E}"/>
              </a:ext>
            </a:extLst>
          </p:cNvPr>
          <p:cNvSpPr txBox="1"/>
          <p:nvPr/>
        </p:nvSpPr>
        <p:spPr>
          <a:xfrm>
            <a:off x="1071527" y="1364724"/>
            <a:ext cx="21659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3200" dirty="0">
                <a:solidFill>
                  <a:schemeClr val="tx1">
                    <a:alpha val="49647"/>
                  </a:schemeClr>
                </a:solidFill>
              </a:rPr>
              <a:t>For meget…</a:t>
            </a:r>
          </a:p>
        </p:txBody>
      </p:sp>
      <p:sp>
        <p:nvSpPr>
          <p:cNvPr id="10" name="Tekstfelt 9">
            <a:extLst>
              <a:ext uri="{FF2B5EF4-FFF2-40B4-BE49-F238E27FC236}">
                <a16:creationId xmlns:a16="http://schemas.microsoft.com/office/drawing/2014/main" id="{8ED9BD93-DDA5-7B4C-62EC-E079DD403887}"/>
              </a:ext>
            </a:extLst>
          </p:cNvPr>
          <p:cNvSpPr txBox="1"/>
          <p:nvPr/>
        </p:nvSpPr>
        <p:spPr>
          <a:xfrm>
            <a:off x="1071527" y="2033912"/>
            <a:ext cx="26343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4800" dirty="0">
                <a:solidFill>
                  <a:schemeClr val="tx1">
                    <a:alpha val="70102"/>
                  </a:schemeClr>
                </a:solidFill>
              </a:rPr>
              <a:t>For sent…</a:t>
            </a:r>
          </a:p>
        </p:txBody>
      </p:sp>
    </p:spTree>
    <p:extLst>
      <p:ext uri="{BB962C8B-B14F-4D97-AF65-F5344CB8AC3E}">
        <p14:creationId xmlns:p14="http://schemas.microsoft.com/office/powerpoint/2010/main" val="39547926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felt 8">
            <a:extLst>
              <a:ext uri="{FF2B5EF4-FFF2-40B4-BE49-F238E27FC236}">
                <a16:creationId xmlns:a16="http://schemas.microsoft.com/office/drawing/2014/main" id="{7549702E-3839-B822-9ED8-CFBFBA19796D}"/>
              </a:ext>
            </a:extLst>
          </p:cNvPr>
          <p:cNvSpPr txBox="1"/>
          <p:nvPr/>
        </p:nvSpPr>
        <p:spPr>
          <a:xfrm>
            <a:off x="2390597" y="2158059"/>
            <a:ext cx="74108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9600" dirty="0"/>
              <a:t>Spørgsmål?</a:t>
            </a:r>
          </a:p>
        </p:txBody>
      </p:sp>
      <p:pic>
        <p:nvPicPr>
          <p:cNvPr id="10" name="Billede 9" descr="Et billede, der indeholder logo, Grafik, design, Font/skrifttype&#10;&#10;Automatisk genereret beskrivelse">
            <a:extLst>
              <a:ext uri="{FF2B5EF4-FFF2-40B4-BE49-F238E27FC236}">
                <a16:creationId xmlns:a16="http://schemas.microsoft.com/office/drawing/2014/main" id="{BF3302ED-FE23-04A3-85FE-D675D09C90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5832" y="3991861"/>
            <a:ext cx="2870201" cy="2870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0757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felt 8">
            <a:extLst>
              <a:ext uri="{FF2B5EF4-FFF2-40B4-BE49-F238E27FC236}">
                <a16:creationId xmlns:a16="http://schemas.microsoft.com/office/drawing/2014/main" id="{7549702E-3839-B822-9ED8-CFBFBA19796D}"/>
              </a:ext>
            </a:extLst>
          </p:cNvPr>
          <p:cNvSpPr txBox="1"/>
          <p:nvPr/>
        </p:nvSpPr>
        <p:spPr>
          <a:xfrm>
            <a:off x="1566530" y="2081309"/>
            <a:ext cx="90589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9600" dirty="0"/>
              <a:t>Tak for jeres tid</a:t>
            </a:r>
          </a:p>
        </p:txBody>
      </p:sp>
      <p:pic>
        <p:nvPicPr>
          <p:cNvPr id="10" name="Billede 9" descr="Et billede, der indeholder logo, Grafik, design, Font/skrifttype&#10;&#10;Automatisk genereret beskrivelse">
            <a:extLst>
              <a:ext uri="{FF2B5EF4-FFF2-40B4-BE49-F238E27FC236}">
                <a16:creationId xmlns:a16="http://schemas.microsoft.com/office/drawing/2014/main" id="{BF3302ED-FE23-04A3-85FE-D675D09C90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5832" y="3991861"/>
            <a:ext cx="2870201" cy="2870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757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B3BD99-B700-DC28-F877-8C9F844EB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Voksensocialafdelingen, Job &amp; Velfærd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0612C00F-9CCF-94BD-0BDF-73821CE34A84}"/>
              </a:ext>
            </a:extLst>
          </p:cNvPr>
          <p:cNvSpPr txBox="1"/>
          <p:nvPr/>
        </p:nvSpPr>
        <p:spPr>
          <a:xfrm>
            <a:off x="4726875" y="3702764"/>
            <a:ext cx="2738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Center for Sociale Indsatser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605D6DA7-2EA1-1FA6-A3D0-189FEEA75198}"/>
              </a:ext>
            </a:extLst>
          </p:cNvPr>
          <p:cNvSpPr txBox="1"/>
          <p:nvPr/>
        </p:nvSpPr>
        <p:spPr>
          <a:xfrm>
            <a:off x="6434458" y="4961652"/>
            <a:ext cx="25523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Center for Socialpsykiatri </a:t>
            </a:r>
          </a:p>
          <a:p>
            <a:r>
              <a:rPr lang="da-DK" dirty="0"/>
              <a:t>og Autisme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922DC875-E46A-E706-2428-4AEB57CC7107}"/>
              </a:ext>
            </a:extLst>
          </p:cNvPr>
          <p:cNvSpPr txBox="1"/>
          <p:nvPr/>
        </p:nvSpPr>
        <p:spPr>
          <a:xfrm>
            <a:off x="448786" y="3702764"/>
            <a:ext cx="3345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Center for Erhvervet Hjerneskade </a:t>
            </a:r>
          </a:p>
          <a:p>
            <a:r>
              <a:rPr lang="da-DK" dirty="0"/>
              <a:t>og Fysisk Handicap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35EA172C-7499-D541-4383-35FF791B2211}"/>
              </a:ext>
            </a:extLst>
          </p:cNvPr>
          <p:cNvSpPr txBox="1"/>
          <p:nvPr/>
        </p:nvSpPr>
        <p:spPr>
          <a:xfrm>
            <a:off x="2664662" y="4961652"/>
            <a:ext cx="25681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Center for Særlige Tilbud </a:t>
            </a:r>
          </a:p>
          <a:p>
            <a:r>
              <a:rPr lang="da-DK" dirty="0"/>
              <a:t>og Autisme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586E6B7C-233E-6CD3-F70A-40601FEE8156}"/>
              </a:ext>
            </a:extLst>
          </p:cNvPr>
          <p:cNvSpPr txBox="1"/>
          <p:nvPr/>
        </p:nvSpPr>
        <p:spPr>
          <a:xfrm>
            <a:off x="8609398" y="3702764"/>
            <a:ext cx="19666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Center for Livskraft</a:t>
            </a:r>
          </a:p>
          <a:p>
            <a:endParaRPr lang="da-DK" dirty="0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095A197D-E375-DC05-B5E2-78007046B59E}"/>
              </a:ext>
            </a:extLst>
          </p:cNvPr>
          <p:cNvSpPr txBox="1"/>
          <p:nvPr/>
        </p:nvSpPr>
        <p:spPr>
          <a:xfrm rot="20833272">
            <a:off x="1571213" y="4257147"/>
            <a:ext cx="1496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Team Træning</a:t>
            </a:r>
          </a:p>
        </p:txBody>
      </p:sp>
      <p:pic>
        <p:nvPicPr>
          <p:cNvPr id="13" name="Billede 12" descr="Et billede, der indeholder logo, Grafik, design, Font/skrifttype&#10;&#10;Automatisk genereret beskrivelse">
            <a:extLst>
              <a:ext uri="{FF2B5EF4-FFF2-40B4-BE49-F238E27FC236}">
                <a16:creationId xmlns:a16="http://schemas.microsoft.com/office/drawing/2014/main" id="{4DADB9A7-2FB5-8A53-D501-1AA51CE3B1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5832" y="3991861"/>
            <a:ext cx="2870201" cy="2870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414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lede 8" descr="Et billede, der indeholder skitse, tegning, Stregtegning, illustration/afbildning&#10;&#10;Automatisk genereret beskrivelse">
            <a:extLst>
              <a:ext uri="{FF2B5EF4-FFF2-40B4-BE49-F238E27FC236}">
                <a16:creationId xmlns:a16="http://schemas.microsoft.com/office/drawing/2014/main" id="{31AFA24F-AD3A-6E76-8E42-8A9B05E729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911771">
            <a:off x="4584790" y="896594"/>
            <a:ext cx="3234328" cy="2424661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D0B3BD99-B700-DC28-F877-8C9F844EB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Voksensocialafdelingen, Job &amp; Velfærd</a:t>
            </a: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0612C00F-9CCF-94BD-0BDF-73821CE34A84}"/>
              </a:ext>
            </a:extLst>
          </p:cNvPr>
          <p:cNvSpPr txBox="1"/>
          <p:nvPr/>
        </p:nvSpPr>
        <p:spPr>
          <a:xfrm>
            <a:off x="4726875" y="3702764"/>
            <a:ext cx="2738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Center for Sociale Indsatser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605D6DA7-2EA1-1FA6-A3D0-189FEEA75198}"/>
              </a:ext>
            </a:extLst>
          </p:cNvPr>
          <p:cNvSpPr txBox="1"/>
          <p:nvPr/>
        </p:nvSpPr>
        <p:spPr>
          <a:xfrm>
            <a:off x="6434458" y="4961652"/>
            <a:ext cx="25523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Center for Socialpsykiatri </a:t>
            </a:r>
          </a:p>
          <a:p>
            <a:r>
              <a:rPr lang="da-DK" dirty="0"/>
              <a:t>og Autisme</a:t>
            </a:r>
          </a:p>
        </p:txBody>
      </p:sp>
      <p:sp>
        <p:nvSpPr>
          <p:cNvPr id="6" name="Tekstfelt 5">
            <a:extLst>
              <a:ext uri="{FF2B5EF4-FFF2-40B4-BE49-F238E27FC236}">
                <a16:creationId xmlns:a16="http://schemas.microsoft.com/office/drawing/2014/main" id="{922DC875-E46A-E706-2428-4AEB57CC7107}"/>
              </a:ext>
            </a:extLst>
          </p:cNvPr>
          <p:cNvSpPr txBox="1"/>
          <p:nvPr/>
        </p:nvSpPr>
        <p:spPr>
          <a:xfrm>
            <a:off x="448786" y="3702764"/>
            <a:ext cx="33457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Center for Erhvervet Hjerneskade </a:t>
            </a:r>
          </a:p>
          <a:p>
            <a:r>
              <a:rPr lang="da-DK" dirty="0"/>
              <a:t>og Fysisk Handicap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35EA172C-7499-D541-4383-35FF791B2211}"/>
              </a:ext>
            </a:extLst>
          </p:cNvPr>
          <p:cNvSpPr txBox="1"/>
          <p:nvPr/>
        </p:nvSpPr>
        <p:spPr>
          <a:xfrm>
            <a:off x="2664662" y="4961652"/>
            <a:ext cx="25681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Center for Særlige Tilbud </a:t>
            </a:r>
          </a:p>
          <a:p>
            <a:r>
              <a:rPr lang="da-DK" dirty="0"/>
              <a:t>og Autisme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586E6B7C-233E-6CD3-F70A-40601FEE8156}"/>
              </a:ext>
            </a:extLst>
          </p:cNvPr>
          <p:cNvSpPr txBox="1"/>
          <p:nvPr/>
        </p:nvSpPr>
        <p:spPr>
          <a:xfrm>
            <a:off x="8609398" y="3702764"/>
            <a:ext cx="19666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Center for Livskraft</a:t>
            </a:r>
          </a:p>
          <a:p>
            <a:endParaRPr lang="da-DK" dirty="0"/>
          </a:p>
        </p:txBody>
      </p:sp>
      <p:sp>
        <p:nvSpPr>
          <p:cNvPr id="11" name="Tekstfelt 10">
            <a:extLst>
              <a:ext uri="{FF2B5EF4-FFF2-40B4-BE49-F238E27FC236}">
                <a16:creationId xmlns:a16="http://schemas.microsoft.com/office/drawing/2014/main" id="{095A197D-E375-DC05-B5E2-78007046B59E}"/>
              </a:ext>
            </a:extLst>
          </p:cNvPr>
          <p:cNvSpPr txBox="1"/>
          <p:nvPr/>
        </p:nvSpPr>
        <p:spPr>
          <a:xfrm rot="1137503">
            <a:off x="5347782" y="2376359"/>
            <a:ext cx="1496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/>
              <a:t>Team Træning</a:t>
            </a:r>
          </a:p>
        </p:txBody>
      </p:sp>
      <p:pic>
        <p:nvPicPr>
          <p:cNvPr id="12" name="Billede 11" descr="Et billede, der indeholder logo, Grafik, design, Font/skrifttype&#10;&#10;Automatisk genereret beskrivelse">
            <a:extLst>
              <a:ext uri="{FF2B5EF4-FFF2-40B4-BE49-F238E27FC236}">
                <a16:creationId xmlns:a16="http://schemas.microsoft.com/office/drawing/2014/main" id="{3E891014-18F7-F1D6-F7BA-353736FAF8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25832" y="3991861"/>
            <a:ext cx="2870201" cy="2870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125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E5ED40-8687-1F37-F33B-539470C68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sz="5400" dirty="0"/>
              <a:t>Hvad vi laver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5D21D75-31F0-DA04-CB6B-B44501D5B6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a-DK" dirty="0"/>
          </a:p>
          <a:p>
            <a:r>
              <a:rPr lang="da-DK" b="1" i="1" dirty="0">
                <a:latin typeface="Calibri" panose="020F0502020204030204" pitchFamily="34" charset="0"/>
                <a:ea typeface="Calibri" panose="020F0502020204030204" pitchFamily="34" charset="0"/>
              </a:rPr>
              <a:t>“Vi understøtter den socialfaglige indsats med et sundhedsfagligt perspektiv” </a:t>
            </a:r>
            <a:r>
              <a:rPr lang="da-DK" dirty="0"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endParaRPr lang="da-DK" dirty="0"/>
          </a:p>
          <a:p>
            <a:r>
              <a:rPr lang="da-DK" dirty="0"/>
              <a:t>Griber dem der falder mellem to stole</a:t>
            </a:r>
          </a:p>
          <a:p>
            <a:endParaRPr lang="da-DK" dirty="0"/>
          </a:p>
          <a:p>
            <a:r>
              <a:rPr lang="da-DK" i="1" dirty="0"/>
              <a:t>Et praksisnært tilbud</a:t>
            </a:r>
            <a:endParaRPr lang="da-DK" dirty="0"/>
          </a:p>
          <a:p>
            <a:endParaRPr lang="da-DK" dirty="0"/>
          </a:p>
          <a:p>
            <a:pPr lvl="1"/>
            <a:endParaRPr lang="da-DK" dirty="0"/>
          </a:p>
        </p:txBody>
      </p:sp>
      <p:pic>
        <p:nvPicPr>
          <p:cNvPr id="6" name="Billede 5" descr="Et billede, der indeholder logo, Grafik, design, Font/skrifttype&#10;&#10;Automatisk genereret beskrivelse">
            <a:extLst>
              <a:ext uri="{FF2B5EF4-FFF2-40B4-BE49-F238E27FC236}">
                <a16:creationId xmlns:a16="http://schemas.microsoft.com/office/drawing/2014/main" id="{1F00C666-D0E4-8E61-4EF9-0B7D0F5333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5832" y="3991861"/>
            <a:ext cx="2870201" cy="2870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4380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E5ED40-8687-1F37-F33B-539470C68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Hvorfor er vi her i dag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5D21D75-31F0-DA04-CB6B-B44501D5B6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a-DK" dirty="0"/>
          </a:p>
          <a:p>
            <a:r>
              <a:rPr lang="da-DK" dirty="0"/>
              <a:t>Vi ser udfordringerne hos borgerne</a:t>
            </a:r>
          </a:p>
          <a:p>
            <a:endParaRPr lang="da-DK" dirty="0"/>
          </a:p>
          <a:p>
            <a:r>
              <a:rPr lang="da-DK" dirty="0"/>
              <a:t>Vi ser skiftet fra det socialfaglige til det sundhedsfaglige</a:t>
            </a:r>
          </a:p>
          <a:p>
            <a:endParaRPr lang="da-DK" dirty="0"/>
          </a:p>
          <a:p>
            <a:r>
              <a:rPr lang="da-DK" dirty="0"/>
              <a:t>Oplever meget lidt fokus på demens ift., hvor meget </a:t>
            </a:r>
            <a:br>
              <a:rPr lang="da-DK" dirty="0"/>
            </a:br>
            <a:r>
              <a:rPr lang="da-DK" dirty="0"/>
              <a:t>det statistisk set burde fylde </a:t>
            </a:r>
          </a:p>
          <a:p>
            <a:pPr lvl="1"/>
            <a:endParaRPr lang="da-DK" dirty="0"/>
          </a:p>
        </p:txBody>
      </p:sp>
      <p:pic>
        <p:nvPicPr>
          <p:cNvPr id="4" name="Billede 3" descr="Et billede, der indeholder logo, Grafik, design, Font/skrifttype&#10;&#10;Automatisk genereret beskrivelse">
            <a:extLst>
              <a:ext uri="{FF2B5EF4-FFF2-40B4-BE49-F238E27FC236}">
                <a16:creationId xmlns:a16="http://schemas.microsoft.com/office/drawing/2014/main" id="{845F1542-ECC7-A640-778B-3FDEAF9C4A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5832" y="3991861"/>
            <a:ext cx="2870201" cy="2870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583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 descr="Et billede, der indeholder logo, Grafik, design, Font/skrifttype&#10;&#10;Automatisk genereret beskrivelse">
            <a:extLst>
              <a:ext uri="{FF2B5EF4-FFF2-40B4-BE49-F238E27FC236}">
                <a16:creationId xmlns:a16="http://schemas.microsoft.com/office/drawing/2014/main" id="{7D266348-09E5-E372-376A-B694925D14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5832" y="3991861"/>
            <a:ext cx="2870201" cy="2870201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DE5ED40-8687-1F37-F33B-539470C68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Den tidlige indsats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5D21D75-31F0-DA04-CB6B-B44501D5B6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sz="4000" i="1" dirty="0"/>
              <a:t>”Hellere 10g forebyggelse end 100kg behandling”</a:t>
            </a:r>
          </a:p>
          <a:p>
            <a:pPr marL="0" indent="0">
              <a:buNone/>
            </a:pPr>
            <a:endParaRPr lang="da-DK" dirty="0"/>
          </a:p>
          <a:p>
            <a:r>
              <a:rPr lang="da-DK" dirty="0"/>
              <a:t>FØR udfordringerne sætter ind</a:t>
            </a:r>
          </a:p>
          <a:p>
            <a:endParaRPr lang="da-DK" dirty="0"/>
          </a:p>
          <a:p>
            <a:r>
              <a:rPr lang="da-DK" dirty="0"/>
              <a:t>Hjælpemidler – Lær at bruge dem mens du </a:t>
            </a:r>
            <a:r>
              <a:rPr lang="da-DK" i="1" u="sng" dirty="0"/>
              <a:t>kan lære </a:t>
            </a:r>
            <a:r>
              <a:rPr lang="da-DK" dirty="0"/>
              <a:t>at bruge dem</a:t>
            </a:r>
          </a:p>
          <a:p>
            <a:endParaRPr lang="da-DK" dirty="0"/>
          </a:p>
          <a:p>
            <a:r>
              <a:rPr lang="da-DK" i="1" dirty="0"/>
              <a:t>Motion, fysisk aktivitet </a:t>
            </a:r>
            <a:r>
              <a:rPr lang="da-DK" dirty="0"/>
              <a:t>og </a:t>
            </a:r>
            <a:r>
              <a:rPr lang="da-DK" i="1" dirty="0"/>
              <a:t>gode bevægevaner </a:t>
            </a:r>
            <a:br>
              <a:rPr lang="da-DK" i="1" dirty="0"/>
            </a:br>
            <a:r>
              <a:rPr lang="da-DK" dirty="0"/>
              <a:t>er en investering på lang sigt</a:t>
            </a:r>
          </a:p>
          <a:p>
            <a:endParaRPr lang="da-DK" dirty="0"/>
          </a:p>
          <a:p>
            <a:pPr lvl="1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4589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E5ED40-8687-1F37-F33B-539470C68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Sanseintegration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5D21D75-31F0-DA04-CB6B-B44501D5B6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sz="6000" i="1" dirty="0"/>
              <a:t>”Hjernens evne til at samordne sanseimpulserne og bruge dem på bedst mulig </a:t>
            </a:r>
            <a:r>
              <a:rPr lang="da-DK" sz="6000" i="1" dirty="0" err="1"/>
              <a:t>måde</a:t>
            </a:r>
            <a:r>
              <a:rPr lang="da-DK" sz="6000" i="1" dirty="0"/>
              <a:t>” </a:t>
            </a:r>
          </a:p>
          <a:p>
            <a:endParaRPr lang="da-DK" dirty="0"/>
          </a:p>
        </p:txBody>
      </p:sp>
      <p:pic>
        <p:nvPicPr>
          <p:cNvPr id="6" name="Billede 5" descr="Et billede, der indeholder logo, Grafik, design, Font/skrifttype&#10;&#10;Automatisk genereret beskrivelse">
            <a:extLst>
              <a:ext uri="{FF2B5EF4-FFF2-40B4-BE49-F238E27FC236}">
                <a16:creationId xmlns:a16="http://schemas.microsoft.com/office/drawing/2014/main" id="{E743174D-F42F-B6FD-A7CC-7AC69869FF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5832" y="3991861"/>
            <a:ext cx="2870201" cy="2870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398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lede 5" descr="Et billede, der indeholder logo, Grafik, design, Font/skrifttype&#10;&#10;Automatisk genereret beskrivelse">
            <a:extLst>
              <a:ext uri="{FF2B5EF4-FFF2-40B4-BE49-F238E27FC236}">
                <a16:creationId xmlns:a16="http://schemas.microsoft.com/office/drawing/2014/main" id="{AE172180-95CD-BFE7-AB30-F795A51300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5832" y="3991861"/>
            <a:ext cx="2870201" cy="2870201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DE5ED40-8687-1F37-F33B-539470C68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Sanseintegration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5D21D75-31F0-DA04-CB6B-B44501D5B6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08758" cy="4351338"/>
          </a:xfrm>
        </p:spPr>
        <p:txBody>
          <a:bodyPr/>
          <a:lstStyle/>
          <a:p>
            <a:pPr marL="0" indent="0">
              <a:buNone/>
            </a:pPr>
            <a:r>
              <a:rPr lang="da-DK" sz="3200" i="1" dirty="0"/>
              <a:t>Hvad der kunne tolereres sidste år, kan være uoverskueligt i dag</a:t>
            </a:r>
          </a:p>
          <a:p>
            <a:pPr lvl="1"/>
            <a:endParaRPr lang="da-DK" sz="2800" dirty="0"/>
          </a:p>
          <a:p>
            <a:pPr lvl="1"/>
            <a:r>
              <a:rPr lang="da-DK" sz="2800" dirty="0"/>
              <a:t>Et nervesystem i forandring</a:t>
            </a:r>
          </a:p>
          <a:p>
            <a:pPr lvl="1"/>
            <a:endParaRPr lang="da-DK" sz="2800" dirty="0"/>
          </a:p>
          <a:p>
            <a:pPr lvl="1"/>
            <a:r>
              <a:rPr lang="da-DK" sz="2800" dirty="0"/>
              <a:t>En hverdag i forandring</a:t>
            </a:r>
          </a:p>
          <a:p>
            <a:pPr lvl="1"/>
            <a:endParaRPr lang="da-DK" sz="2800" dirty="0"/>
          </a:p>
          <a:p>
            <a:pPr lvl="1"/>
            <a:r>
              <a:rPr lang="da-DK" sz="2800" dirty="0"/>
              <a:t>Færre fysiske, kognitive og følelsesmæssige ressourcer 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8430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E5ED40-8687-1F37-F33B-539470C68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Sanseintegration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5D21D75-31F0-DA04-CB6B-B44501D5B6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sz="4800" i="1" dirty="0"/>
              <a:t>”Skru ned for den støj!”</a:t>
            </a:r>
          </a:p>
          <a:p>
            <a:pPr lvl="1"/>
            <a:endParaRPr lang="da-DK" dirty="0"/>
          </a:p>
          <a:p>
            <a:pPr lvl="1"/>
            <a:r>
              <a:rPr lang="da-DK" dirty="0"/>
              <a:t>Auditivt støj</a:t>
            </a:r>
          </a:p>
          <a:p>
            <a:pPr lvl="1"/>
            <a:endParaRPr lang="da-DK" dirty="0"/>
          </a:p>
          <a:p>
            <a:pPr lvl="1"/>
            <a:r>
              <a:rPr lang="da-DK" dirty="0"/>
              <a:t>Visuelt støj</a:t>
            </a:r>
          </a:p>
          <a:p>
            <a:pPr lvl="1"/>
            <a:endParaRPr lang="da-DK" dirty="0"/>
          </a:p>
          <a:p>
            <a:pPr lvl="1"/>
            <a:r>
              <a:rPr lang="da-DK" dirty="0"/>
              <a:t>Taktilt støj</a:t>
            </a:r>
          </a:p>
          <a:p>
            <a:pPr lvl="1"/>
            <a:endParaRPr lang="da-DK" dirty="0"/>
          </a:p>
          <a:p>
            <a:pPr lvl="1"/>
            <a:r>
              <a:rPr lang="da-DK" dirty="0"/>
              <a:t>Beslutninger</a:t>
            </a:r>
          </a:p>
        </p:txBody>
      </p:sp>
      <p:pic>
        <p:nvPicPr>
          <p:cNvPr id="6" name="Billede 5" descr="Et billede, der indeholder logo, Grafik, design, Font/skrifttype&#10;&#10;Automatisk genereret beskrivelse">
            <a:extLst>
              <a:ext uri="{FF2B5EF4-FFF2-40B4-BE49-F238E27FC236}">
                <a16:creationId xmlns:a16="http://schemas.microsoft.com/office/drawing/2014/main" id="{983D1CD9-9094-BA2C-EE30-D4D1C24C92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5832" y="3991861"/>
            <a:ext cx="2870201" cy="2870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5713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327</Words>
  <Application>Microsoft Office PowerPoint</Application>
  <PresentationFormat>Widescreen</PresentationFormat>
  <Paragraphs>91</Paragraphs>
  <Slides>14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Office-tema</vt:lpstr>
      <vt:lpstr>En terapeutfaglig indsats Den Gode Alderdom</vt:lpstr>
      <vt:lpstr>Voksensocialafdelingen, Job &amp; Velfærd</vt:lpstr>
      <vt:lpstr>Voksensocialafdelingen, Job &amp; Velfærd</vt:lpstr>
      <vt:lpstr>Hvad vi laver</vt:lpstr>
      <vt:lpstr>Hvorfor er vi her i dag</vt:lpstr>
      <vt:lpstr>Den tidlige indsats</vt:lpstr>
      <vt:lpstr>Sanseintegration</vt:lpstr>
      <vt:lpstr>Sanseintegration</vt:lpstr>
      <vt:lpstr>Sanseintegration</vt:lpstr>
      <vt:lpstr>Sanseintegration</vt:lpstr>
      <vt:lpstr>Sanseintegration</vt:lpstr>
      <vt:lpstr>Fortællingen om ”Jesper”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 terapeutfaglig indsats Den Gode Alderdom</dc:title>
  <dc:creator>Tonny Rosenørn</dc:creator>
  <cp:lastModifiedBy>Tommy Andersen</cp:lastModifiedBy>
  <cp:revision>12</cp:revision>
  <dcterms:created xsi:type="dcterms:W3CDTF">2023-12-18T10:40:30Z</dcterms:created>
  <dcterms:modified xsi:type="dcterms:W3CDTF">2024-01-04T14:29:16Z</dcterms:modified>
</cp:coreProperties>
</file>