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66" r:id="rId2"/>
    <p:sldId id="268" r:id="rId3"/>
    <p:sldId id="270" r:id="rId4"/>
    <p:sldId id="269" r:id="rId5"/>
    <p:sldId id="271" r:id="rId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A7C1"/>
    <a:srgbClr val="0060A1"/>
    <a:srgbClr val="F556B3"/>
    <a:srgbClr val="02A896"/>
    <a:srgbClr val="25628F"/>
    <a:srgbClr val="D5F2F5"/>
    <a:srgbClr val="00B050"/>
    <a:srgbClr val="F2F2F2"/>
    <a:srgbClr val="F07F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800" autoAdjust="0"/>
  </p:normalViewPr>
  <p:slideViewPr>
    <p:cSldViewPr snapToGrid="0">
      <p:cViewPr varScale="1">
        <p:scale>
          <a:sx n="67" d="100"/>
          <a:sy n="67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273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811313-C925-41F2-B851-1DB5CF1F783E}" type="datetimeFigureOut">
              <a:rPr lang="da-DK" smtClean="0"/>
              <a:t>05-01-2024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E9BB2-62FE-485E-86DF-EEDF483FBB3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24613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955D1-2286-4DB4-B2AC-F48B58D16F20}" type="datetimeFigureOut">
              <a:rPr lang="da-DK" smtClean="0"/>
              <a:t>05-01-2024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02361-41D0-4812-802F-FDB5E51DE75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4693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 uden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614307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560441"/>
            <a:ext cx="3932237" cy="1496961"/>
          </a:xfrm>
        </p:spPr>
        <p:txBody>
          <a:bodyPr bIns="144000" anchor="t" anchorCtr="0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560441"/>
            <a:ext cx="6172200" cy="53006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2432934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kstboks med billed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solidFill>
            <a:schemeClr val="bg1">
              <a:lumMod val="95000"/>
            </a:schemeClr>
          </a:solidFill>
        </p:spPr>
        <p:txBody>
          <a:bodyPr bIns="144000"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47455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kstboks med stort billed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550608"/>
            <a:ext cx="3932237" cy="1506793"/>
          </a:xfrm>
        </p:spPr>
        <p:txBody>
          <a:bodyPr bIns="144000" anchor="b" anchorCtr="0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6097589" y="-5080"/>
            <a:ext cx="6094412" cy="632650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20775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kstboks med baggrund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" y="-12860"/>
            <a:ext cx="12192000" cy="633492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solidFill>
            <a:schemeClr val="bg1">
              <a:lumMod val="95000"/>
              <a:alpha val="80000"/>
            </a:schemeClr>
          </a:solidFill>
        </p:spPr>
        <p:txBody>
          <a:bodyPr bIns="144000"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solidFill>
            <a:schemeClr val="bg1">
              <a:lumMod val="95000"/>
              <a:alpha val="80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285527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tor tekstboks med baggrund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" y="2380"/>
            <a:ext cx="12192000" cy="631841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" y="0"/>
            <a:ext cx="6104965" cy="2057400"/>
          </a:xfrm>
          <a:solidFill>
            <a:schemeClr val="bg1">
              <a:lumMod val="95000"/>
              <a:alpha val="80000"/>
            </a:schemeClr>
          </a:solidFill>
        </p:spPr>
        <p:txBody>
          <a:bodyPr lIns="864000" rIns="540000" bIns="144000"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" y="2057400"/>
            <a:ext cx="6104964" cy="4263390"/>
          </a:xfrm>
          <a:solidFill>
            <a:schemeClr val="bg1">
              <a:lumMod val="95000"/>
              <a:alpha val="80000"/>
            </a:schemeClr>
          </a:solidFill>
        </p:spPr>
        <p:txBody>
          <a:bodyPr lIns="864000" rIns="540000"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9826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 med grå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5143500" cy="1325563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1" y="1690688"/>
            <a:ext cx="5143500" cy="4411729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6108701" y="0"/>
            <a:ext cx="6083300" cy="63207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6" name="Pladsholder til diagram 5"/>
          <p:cNvSpPr>
            <a:spLocks noGrp="1"/>
          </p:cNvSpPr>
          <p:nvPr>
            <p:ph type="chart" sz="quarter" idx="10"/>
          </p:nvPr>
        </p:nvSpPr>
        <p:spPr>
          <a:xfrm>
            <a:off x="6388100" y="365127"/>
            <a:ext cx="5511800" cy="5737291"/>
          </a:xfrm>
        </p:spPr>
        <p:txBody>
          <a:bodyPr/>
          <a:lstStyle/>
          <a:p>
            <a:r>
              <a:rPr lang="da-DK"/>
              <a:t>Klik på ikonet for at tilføje et diagram</a:t>
            </a:r>
          </a:p>
        </p:txBody>
      </p:sp>
    </p:spTree>
    <p:extLst>
      <p:ext uri="{BB962C8B-B14F-4D97-AF65-F5344CB8AC3E}">
        <p14:creationId xmlns:p14="http://schemas.microsoft.com/office/powerpoint/2010/main" val="38750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324600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847725" y="573883"/>
            <a:ext cx="10515600" cy="963019"/>
          </a:xfrm>
          <a:solidFill>
            <a:schemeClr val="bg1">
              <a:lumMod val="95000"/>
              <a:alpha val="80000"/>
            </a:schemeClr>
          </a:solidFill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8" name="Undertitel 2"/>
          <p:cNvSpPr>
            <a:spLocks noGrp="1"/>
          </p:cNvSpPr>
          <p:nvPr>
            <p:ph type="subTitle" idx="1"/>
          </p:nvPr>
        </p:nvSpPr>
        <p:spPr>
          <a:xfrm>
            <a:off x="847725" y="1537697"/>
            <a:ext cx="10515600" cy="497480"/>
          </a:xfrm>
          <a:solidFill>
            <a:schemeClr val="bg1">
              <a:lumMod val="95000"/>
              <a:alpha val="80000"/>
            </a:schemeClr>
          </a:solidFill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67016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11729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758338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med baggrund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  <a:alpha val="80000"/>
            </a:schemeClr>
          </a:solidFill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11729"/>
          </a:xfrm>
          <a:solidFill>
            <a:schemeClr val="bg1">
              <a:lumMod val="95000"/>
              <a:alpha val="80000"/>
            </a:schemeClr>
          </a:solidFill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76958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739730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Overskrift + To tekst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4267167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4267167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939460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Overskrift + to tekstboks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587717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587717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551057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361064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954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6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Rektangel 9"/>
          <p:cNvSpPr/>
          <p:nvPr userDrawn="1"/>
        </p:nvSpPr>
        <p:spPr>
          <a:xfrm>
            <a:off x="1" y="6320025"/>
            <a:ext cx="12192000" cy="540000"/>
          </a:xfrm>
          <a:prstGeom prst="rect">
            <a:avLst/>
          </a:prstGeom>
          <a:solidFill>
            <a:srgbClr val="F0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101" y="6320025"/>
            <a:ext cx="161999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5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3" r:id="rId14"/>
    <p:sldLayoutId id="2147483662" r:id="rId1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686" r="668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0" y="308008"/>
            <a:ext cx="5342021" cy="1702626"/>
          </a:xfrm>
        </p:spPr>
        <p:txBody>
          <a:bodyPr>
            <a:normAutofit fontScale="90000"/>
          </a:bodyPr>
          <a:lstStyle/>
          <a:p>
            <a:br>
              <a:rPr lang="da-DK" b="1" dirty="0"/>
            </a:br>
            <a:r>
              <a:rPr lang="da-DK" sz="2800" dirty="0"/>
              <a:t>Samarbejde mellem ”siloerne”</a:t>
            </a:r>
            <a:br>
              <a:rPr lang="da-DK" sz="2800" dirty="0"/>
            </a:br>
            <a:r>
              <a:rPr lang="da-DK" sz="2800" dirty="0"/>
              <a:t> - strategiske og planlægningsmæssige overvejelser og erfaringer</a:t>
            </a:r>
          </a:p>
        </p:txBody>
      </p:sp>
      <p:sp>
        <p:nvSpPr>
          <p:cNvPr id="2" name="Tekstfelt 1"/>
          <p:cNvSpPr txBox="1"/>
          <p:nvPr/>
        </p:nvSpPr>
        <p:spPr>
          <a:xfrm>
            <a:off x="178904" y="6410739"/>
            <a:ext cx="7424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Kit Borup  Social og Sundhedschef og fungerende Ældre og Omsorgschef</a:t>
            </a:r>
          </a:p>
        </p:txBody>
      </p:sp>
    </p:spTree>
    <p:extLst>
      <p:ext uri="{BB962C8B-B14F-4D97-AF65-F5344CB8AC3E}">
        <p14:creationId xmlns:p14="http://schemas.microsoft.com/office/powerpoint/2010/main" val="17627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7869"/>
            <a:ext cx="10515600" cy="1325563"/>
          </a:xfrm>
        </p:spPr>
        <p:txBody>
          <a:bodyPr>
            <a:normAutofit/>
          </a:bodyPr>
          <a:lstStyle/>
          <a:p>
            <a:r>
              <a:rPr lang="da-DK" sz="3600" b="1" dirty="0" err="1"/>
              <a:t>Myhlenbergparken</a:t>
            </a:r>
            <a:r>
              <a:rPr lang="da-DK" sz="3600" b="1" dirty="0"/>
              <a:t> – et anderledes plejecenterafsnit</a:t>
            </a:r>
          </a:p>
        </p:txBody>
      </p:sp>
      <p:sp>
        <p:nvSpPr>
          <p:cNvPr id="4" name="Tekstfelt 3"/>
          <p:cNvSpPr txBox="1"/>
          <p:nvPr/>
        </p:nvSpPr>
        <p:spPr>
          <a:xfrm>
            <a:off x="624842" y="1543915"/>
            <a:ext cx="107289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  <a:p>
            <a:r>
              <a:rPr lang="da-DK" dirty="0"/>
              <a:t>Manglede pladser til borger - der ikke er som folk er flest</a:t>
            </a:r>
          </a:p>
          <a:p>
            <a:r>
              <a:rPr lang="da-DK" dirty="0"/>
              <a:t> </a:t>
            </a:r>
          </a:p>
          <a:p>
            <a:r>
              <a:rPr lang="da-DK" dirty="0"/>
              <a:t>9 pladser blev lavet til 7 anderledes pladser</a:t>
            </a:r>
          </a:p>
          <a:p>
            <a:endParaRPr lang="da-DK" dirty="0"/>
          </a:p>
          <a:p>
            <a:r>
              <a:rPr lang="da-DK" dirty="0"/>
              <a:t>Politisk proces</a:t>
            </a:r>
          </a:p>
          <a:p>
            <a:endParaRPr lang="da-DK" dirty="0"/>
          </a:p>
          <a:p>
            <a:r>
              <a:rPr lang="da-DK" dirty="0"/>
              <a:t>Proces med ”naboerne” på plejecenteret og lokalområdet</a:t>
            </a:r>
          </a:p>
          <a:p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2"/>
          <a:srcRect t="21085" b="31231"/>
          <a:stretch/>
        </p:blipFill>
        <p:spPr>
          <a:xfrm>
            <a:off x="0" y="4908883"/>
            <a:ext cx="12246658" cy="141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12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7869"/>
            <a:ext cx="10515600" cy="1325563"/>
          </a:xfrm>
        </p:spPr>
        <p:txBody>
          <a:bodyPr>
            <a:normAutofit/>
          </a:bodyPr>
          <a:lstStyle/>
          <a:p>
            <a:r>
              <a:rPr lang="da-DK" sz="3600" b="1" dirty="0" err="1"/>
              <a:t>Myhlenbergparken</a:t>
            </a:r>
            <a:r>
              <a:rPr lang="da-DK" sz="3600" b="1" dirty="0"/>
              <a:t> – et anderledes plejecenterafsnit</a:t>
            </a:r>
          </a:p>
        </p:txBody>
      </p:sp>
      <p:sp>
        <p:nvSpPr>
          <p:cNvPr id="3" name="Tekstfelt 2"/>
          <p:cNvSpPr txBox="1"/>
          <p:nvPr/>
        </p:nvSpPr>
        <p:spPr>
          <a:xfrm>
            <a:off x="721896" y="1543915"/>
            <a:ext cx="108837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  <a:p>
            <a:r>
              <a:rPr lang="da-DK" dirty="0"/>
              <a:t>Samarbejdet mellem Social og Ældre</a:t>
            </a:r>
          </a:p>
          <a:p>
            <a:endParaRPr lang="da-DK" dirty="0"/>
          </a:p>
          <a:p>
            <a:r>
              <a:rPr lang="da-DK" dirty="0"/>
              <a:t>Økonomi</a:t>
            </a:r>
          </a:p>
          <a:p>
            <a:endParaRPr lang="da-DK" dirty="0"/>
          </a:p>
          <a:p>
            <a:r>
              <a:rPr lang="da-DK" dirty="0"/>
              <a:t>Ansættelse af medarbejdere</a:t>
            </a:r>
          </a:p>
          <a:p>
            <a:endParaRPr lang="da-DK" dirty="0"/>
          </a:p>
          <a:p>
            <a:r>
              <a:rPr lang="da-DK" dirty="0"/>
              <a:t>Opstart – visitation?</a:t>
            </a:r>
          </a:p>
          <a:p>
            <a:endParaRPr lang="da-DK" dirty="0"/>
          </a:p>
          <a:p>
            <a:r>
              <a:rPr lang="da-DK" dirty="0"/>
              <a:t>Hvordan går det nu?</a:t>
            </a:r>
          </a:p>
          <a:p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2"/>
          <a:srcRect t="21085" b="31231"/>
          <a:stretch/>
        </p:blipFill>
        <p:spPr>
          <a:xfrm>
            <a:off x="0" y="4908883"/>
            <a:ext cx="12246658" cy="141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9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da-DK" sz="3600" b="1" dirty="0"/>
              <a:t>Helhedsteamet – </a:t>
            </a:r>
            <a:r>
              <a:rPr lang="da-DK" sz="3600" b="1"/>
              <a:t>kontinuitet i </a:t>
            </a:r>
            <a:r>
              <a:rPr lang="da-DK" sz="3600" b="1" dirty="0"/>
              <a:t>sammensatte ordninger</a:t>
            </a:r>
          </a:p>
        </p:txBody>
      </p:sp>
      <p:sp>
        <p:nvSpPr>
          <p:cNvPr id="3" name="Tekstfelt 2"/>
          <p:cNvSpPr txBox="1"/>
          <p:nvPr/>
        </p:nvSpPr>
        <p:spPr>
          <a:xfrm>
            <a:off x="838200" y="1047201"/>
            <a:ext cx="106254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Manglede muligheder for større sammensatte ordninger med kontinuitet og kvalitet </a:t>
            </a:r>
          </a:p>
          <a:p>
            <a:pPr lvl="1"/>
            <a:r>
              <a:rPr lang="da-DK" dirty="0"/>
              <a:t>BPA – Borgerstyret Personlig Assistance</a:t>
            </a:r>
          </a:p>
          <a:p>
            <a:pPr lvl="1"/>
            <a:r>
              <a:rPr lang="da-DK" dirty="0"/>
              <a:t>§94 ordninger - frit valg til at udpegen en person til at udføre praktisk bistand efter § 83, </a:t>
            </a:r>
          </a:p>
          <a:p>
            <a:pPr lvl="1"/>
            <a:r>
              <a:rPr lang="da-DK" dirty="0"/>
              <a:t>Komplekse større sammensatte støtte behov</a:t>
            </a:r>
          </a:p>
          <a:p>
            <a:endParaRPr lang="da-DK" dirty="0"/>
          </a:p>
          <a:p>
            <a:r>
              <a:rPr lang="da-DK" dirty="0"/>
              <a:t>Afgørelser samt tilbud om frivillig overgang</a:t>
            </a:r>
          </a:p>
          <a:p>
            <a:r>
              <a:rPr lang="da-DK" dirty="0"/>
              <a:t>	Sundhedsfaglige grunde, </a:t>
            </a:r>
            <a:br>
              <a:rPr lang="da-DK" dirty="0"/>
            </a:br>
            <a:r>
              <a:rPr lang="da-DK" dirty="0"/>
              <a:t>	Ikke længere kunne være arbejdsleder, </a:t>
            </a:r>
          </a:p>
          <a:p>
            <a:endParaRPr lang="da-DK" dirty="0"/>
          </a:p>
          <a:p>
            <a:r>
              <a:rPr lang="da-DK" dirty="0"/>
              <a:t>Interessenter i BPA ordninger </a:t>
            </a:r>
          </a:p>
          <a:p>
            <a:r>
              <a:rPr lang="da-DK" dirty="0"/>
              <a:t>	Arbejdsgiver firmaer</a:t>
            </a:r>
          </a:p>
          <a:p>
            <a:r>
              <a:rPr lang="da-DK" dirty="0"/>
              <a:t>	Familie involveret eller ansat</a:t>
            </a:r>
          </a:p>
          <a:p>
            <a:r>
              <a:rPr lang="da-DK" dirty="0"/>
              <a:t>	Medarbejdere der har været ansat længe</a:t>
            </a:r>
          </a:p>
          <a:p>
            <a:r>
              <a:rPr lang="da-DK" dirty="0"/>
              <a:t>	Respirationscenteret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3" y="5443605"/>
            <a:ext cx="12247926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54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da-DK" sz="3600" b="1" dirty="0"/>
              <a:t>Helhedsteamet – kvalitet i sammensatte ordninger</a:t>
            </a:r>
          </a:p>
        </p:txBody>
      </p:sp>
      <p:sp>
        <p:nvSpPr>
          <p:cNvPr id="3" name="Tekstfelt 2"/>
          <p:cNvSpPr txBox="1"/>
          <p:nvPr/>
        </p:nvSpPr>
        <p:spPr>
          <a:xfrm>
            <a:off x="783256" y="948690"/>
            <a:ext cx="1062548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Ansættelsesforhold</a:t>
            </a:r>
          </a:p>
          <a:p>
            <a:r>
              <a:rPr lang="da-DK" dirty="0"/>
              <a:t>	Overgange – personale med eller ikke med</a:t>
            </a:r>
          </a:p>
          <a:p>
            <a:r>
              <a:rPr lang="da-DK" dirty="0"/>
              <a:t>		Personale ansat via respirationscenteret</a:t>
            </a:r>
          </a:p>
          <a:p>
            <a:r>
              <a:rPr lang="da-DK" dirty="0"/>
              <a:t>	Borger medvirke ved ansættelse af hjælpere</a:t>
            </a:r>
          </a:p>
          <a:p>
            <a:r>
              <a:rPr lang="da-DK" dirty="0"/>
              <a:t>	Ansættelse hos en eller flere</a:t>
            </a:r>
          </a:p>
          <a:p>
            <a:r>
              <a:rPr lang="da-DK" dirty="0"/>
              <a:t>		Ansættelse af familie</a:t>
            </a:r>
          </a:p>
          <a:p>
            <a:endParaRPr lang="da-DK" dirty="0"/>
          </a:p>
          <a:p>
            <a:r>
              <a:rPr lang="da-DK" dirty="0"/>
              <a:t>Fordele/ulemper</a:t>
            </a:r>
          </a:p>
          <a:p>
            <a:r>
              <a:rPr lang="da-DK" dirty="0"/>
              <a:t>	Borger tilfredshed</a:t>
            </a:r>
          </a:p>
          <a:p>
            <a:r>
              <a:rPr lang="da-DK" dirty="0"/>
              <a:t>	Medarbejder tilfredshed</a:t>
            </a:r>
          </a:p>
          <a:p>
            <a:r>
              <a:rPr lang="da-DK" dirty="0"/>
              <a:t>	Økonomi herunder vikarudgifter</a:t>
            </a:r>
          </a:p>
          <a:p>
            <a:r>
              <a:rPr lang="da-DK" dirty="0"/>
              <a:t>	Samarbejdet mellem Social og Ældre</a:t>
            </a:r>
          </a:p>
          <a:p>
            <a:endParaRPr lang="da-DK" dirty="0"/>
          </a:p>
          <a:p>
            <a:r>
              <a:rPr lang="da-DK" dirty="0"/>
              <a:t>Nye borgere</a:t>
            </a:r>
          </a:p>
          <a:p>
            <a:endParaRPr lang="da-DK" dirty="0"/>
          </a:p>
          <a:p>
            <a:r>
              <a:rPr lang="da-DK" dirty="0"/>
              <a:t>Planlægning, ledelse</a:t>
            </a:r>
          </a:p>
          <a:p>
            <a:endParaRPr lang="da-DK" dirty="0"/>
          </a:p>
          <a:p>
            <a:r>
              <a:rPr lang="da-DK" dirty="0"/>
              <a:t>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3" y="5443605"/>
            <a:ext cx="12247926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05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rugerdefineret 8">
      <a:dk1>
        <a:sysClr val="windowText" lastClr="000000"/>
      </a:dk1>
      <a:lt1>
        <a:sysClr val="window" lastClr="FFFFFF"/>
      </a:lt1>
      <a:dk2>
        <a:srgbClr val="FFFFFF"/>
      </a:dk2>
      <a:lt2>
        <a:srgbClr val="E7E6E6"/>
      </a:lt2>
      <a:accent1>
        <a:srgbClr val="25628F"/>
      </a:accent1>
      <a:accent2>
        <a:srgbClr val="02A896"/>
      </a:accent2>
      <a:accent3>
        <a:srgbClr val="F07F3C"/>
      </a:accent3>
      <a:accent4>
        <a:srgbClr val="AF579D"/>
      </a:accent4>
      <a:accent5>
        <a:srgbClr val="32BAC8"/>
      </a:accent5>
      <a:accent6>
        <a:srgbClr val="C00000"/>
      </a:accent6>
      <a:hlink>
        <a:srgbClr val="0070C0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skabelon - Mariagerfjord Kommune" id="{473C7564-A388-4E66-A339-E6E42D16BCF1}" vid="{777CB787-24F9-43D5-9EFB-9663913993B1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powerpointskabelon-mariagerfjord-kommune</Template>
  <TotalTime>3258</TotalTime>
  <Words>234</Words>
  <Application>Microsoft Office PowerPoint</Application>
  <PresentationFormat>Widescreen</PresentationFormat>
  <Paragraphs>56</Paragraphs>
  <Slides>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Office-tema</vt:lpstr>
      <vt:lpstr> Samarbejde mellem ”siloerne”  - strategiske og planlægningsmæssige overvejelser og erfaringer</vt:lpstr>
      <vt:lpstr>Myhlenbergparken – et anderledes plejecenterafsnit</vt:lpstr>
      <vt:lpstr>Myhlenbergparken – et anderledes plejecenterafsnit</vt:lpstr>
      <vt:lpstr>Helhedsteamet – kontinuitet i sammensatte ordninger</vt:lpstr>
      <vt:lpstr>Helhedsteamet – kvalitet i sammensatte ordninger</vt:lpstr>
    </vt:vector>
  </TitlesOfParts>
  <Company>Mariagerfjord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Inden du går i gang</dc:title>
  <dc:creator>Anne Line Møller Bjerregaard</dc:creator>
  <cp:lastModifiedBy>Tommy Andersen</cp:lastModifiedBy>
  <cp:revision>200</cp:revision>
  <dcterms:created xsi:type="dcterms:W3CDTF">2022-08-24T13:12:35Z</dcterms:created>
  <dcterms:modified xsi:type="dcterms:W3CDTF">2024-01-05T10:18:16Z</dcterms:modified>
</cp:coreProperties>
</file>