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60" r:id="rId2"/>
    <p:sldId id="256" r:id="rId3"/>
    <p:sldId id="261" r:id="rId4"/>
    <p:sldId id="257" r:id="rId5"/>
    <p:sldId id="269" r:id="rId6"/>
    <p:sldId id="267" r:id="rId7"/>
    <p:sldId id="268" r:id="rId8"/>
    <p:sldId id="276" r:id="rId9"/>
    <p:sldId id="277" r:id="rId10"/>
    <p:sldId id="259" r:id="rId11"/>
    <p:sldId id="275" r:id="rId12"/>
    <p:sldId id="265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670F9A-C2E9-D14A-6A88-D0C7FDC66D4F}" name="Tommy Andersen" initials="TA" userId="S::N1HTAN@aalborg.dk::727d726f-b7f1-4522-95f5-f9e3e06db32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844" autoAdjust="0"/>
  </p:normalViewPr>
  <p:slideViewPr>
    <p:cSldViewPr snapToGrid="0">
      <p:cViewPr varScale="1">
        <p:scale>
          <a:sx n="100" d="100"/>
          <a:sy n="100" d="100"/>
        </p:scale>
        <p:origin x="1320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tommy.andersen@aalborg.dk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tommy.andersen@aalborg.dk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48732-A500-46E6-AD65-3995F9A66738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0A64923-E5C6-4C0A-B984-75AEC73FE923}">
      <dgm:prSet custT="1"/>
      <dgm:spPr/>
      <dgm:t>
        <a:bodyPr/>
        <a:lstStyle/>
        <a:p>
          <a:r>
            <a:rPr lang="en-US" sz="2400" dirty="0"/>
            <a:t>Husk at </a:t>
          </a:r>
          <a:r>
            <a:rPr lang="en-US" sz="2400" dirty="0" err="1"/>
            <a:t>slå</a:t>
          </a:r>
          <a:r>
            <a:rPr lang="en-US" sz="2400" dirty="0"/>
            <a:t> din </a:t>
          </a:r>
          <a:r>
            <a:rPr lang="en-US" sz="2400" dirty="0" err="1"/>
            <a:t>mikrofon</a:t>
          </a:r>
          <a:r>
            <a:rPr lang="en-US" sz="2400" dirty="0"/>
            <a:t> </a:t>
          </a:r>
          <a:r>
            <a:rPr lang="en-US" sz="2400" dirty="0" err="1"/>
            <a:t>fra</a:t>
          </a:r>
          <a:endParaRPr lang="en-US" sz="2400" dirty="0"/>
        </a:p>
      </dgm:t>
    </dgm:pt>
    <dgm:pt modelId="{CCF7E0F1-290A-45AB-A47E-6CBFBD2E8C23}" type="parTrans" cxnId="{0227E38B-9D86-462B-85A8-E791EDC24EE5}">
      <dgm:prSet/>
      <dgm:spPr/>
      <dgm:t>
        <a:bodyPr/>
        <a:lstStyle/>
        <a:p>
          <a:endParaRPr lang="en-US"/>
        </a:p>
      </dgm:t>
    </dgm:pt>
    <dgm:pt modelId="{E6E7D456-3005-4EE6-A2E5-718C1020FF42}" type="sibTrans" cxnId="{0227E38B-9D86-462B-85A8-E791EDC24EE5}">
      <dgm:prSet/>
      <dgm:spPr/>
      <dgm:t>
        <a:bodyPr/>
        <a:lstStyle/>
        <a:p>
          <a:endParaRPr lang="en-US"/>
        </a:p>
      </dgm:t>
    </dgm:pt>
    <dgm:pt modelId="{0DB50AF2-5C39-4A42-9316-D8C73F78854B}">
      <dgm:prSet custT="1"/>
      <dgm:spPr/>
      <dgm:t>
        <a:bodyPr/>
        <a:lstStyle/>
        <a:p>
          <a:r>
            <a:rPr lang="en-US" sz="2400" dirty="0" err="1"/>
            <a:t>Chatfunktionen</a:t>
          </a:r>
          <a:r>
            <a:rPr lang="en-US" sz="2400" dirty="0"/>
            <a:t> er </a:t>
          </a:r>
          <a:r>
            <a:rPr lang="en-US" sz="2400" dirty="0" err="1"/>
            <a:t>deaktiveret</a:t>
          </a:r>
          <a:r>
            <a:rPr lang="en-US" sz="2400" dirty="0"/>
            <a:t>.</a:t>
          </a:r>
        </a:p>
      </dgm:t>
    </dgm:pt>
    <dgm:pt modelId="{3661AF68-954C-47A1-9F8E-708B0D4A87EE}" type="parTrans" cxnId="{89EDA3ED-E333-4CFD-9A82-AA4B81C13C2F}">
      <dgm:prSet/>
      <dgm:spPr/>
      <dgm:t>
        <a:bodyPr/>
        <a:lstStyle/>
        <a:p>
          <a:endParaRPr lang="en-US"/>
        </a:p>
      </dgm:t>
    </dgm:pt>
    <dgm:pt modelId="{E5D06370-F17C-40A3-9487-09E15512A3EF}" type="sibTrans" cxnId="{89EDA3ED-E333-4CFD-9A82-AA4B81C13C2F}">
      <dgm:prSet/>
      <dgm:spPr/>
      <dgm:t>
        <a:bodyPr/>
        <a:lstStyle/>
        <a:p>
          <a:endParaRPr lang="en-US"/>
        </a:p>
      </dgm:t>
    </dgm:pt>
    <dgm:pt modelId="{5B9AC045-E0B7-4AFB-97F9-D6861E899BCB}">
      <dgm:prSet custT="1"/>
      <dgm:spPr/>
      <dgm:t>
        <a:bodyPr/>
        <a:lstStyle/>
        <a:p>
          <a:r>
            <a:rPr lang="en-US" sz="2400" dirty="0" err="1"/>
            <a:t>Evt</a:t>
          </a:r>
          <a:r>
            <a:rPr lang="en-US" sz="2400" dirty="0"/>
            <a:t>. </a:t>
          </a:r>
          <a:r>
            <a:rPr lang="en-US" sz="2400" dirty="0" err="1"/>
            <a:t>spørgsmål</a:t>
          </a:r>
          <a:r>
            <a:rPr lang="en-US" sz="2400" dirty="0"/>
            <a:t> </a:t>
          </a:r>
          <a:r>
            <a:rPr lang="en-US" sz="2400" dirty="0" err="1"/>
            <a:t>kan</a:t>
          </a:r>
          <a:r>
            <a:rPr lang="en-US" sz="2400" dirty="0"/>
            <a:t> </a:t>
          </a:r>
          <a:r>
            <a:rPr lang="en-US" sz="2400" dirty="0" err="1"/>
            <a:t>sendes</a:t>
          </a:r>
          <a:r>
            <a:rPr lang="en-US" sz="2400" dirty="0"/>
            <a:t> </a:t>
          </a:r>
          <a:r>
            <a:rPr lang="en-US" sz="2400" dirty="0" err="1"/>
            <a:t>til</a:t>
          </a:r>
          <a:r>
            <a:rPr lang="en-US" sz="2400" dirty="0"/>
            <a:t> </a:t>
          </a:r>
          <a:r>
            <a:rPr lang="en-US" sz="2400" dirty="0">
              <a:hlinkClick xmlns:r="http://schemas.openxmlformats.org/officeDocument/2006/relationships" r:id="rId1"/>
            </a:rPr>
            <a:t>tommy.andersen@aalborg.dk</a:t>
          </a:r>
          <a:endParaRPr lang="en-US" sz="2400" dirty="0"/>
        </a:p>
      </dgm:t>
    </dgm:pt>
    <dgm:pt modelId="{DD45F20D-7D27-463D-9BFC-C97FB0FDBE5B}" type="parTrans" cxnId="{9C5B63A9-954E-4F44-A9EE-0EB6AAE52504}">
      <dgm:prSet/>
      <dgm:spPr/>
      <dgm:t>
        <a:bodyPr/>
        <a:lstStyle/>
        <a:p>
          <a:endParaRPr lang="en-US"/>
        </a:p>
      </dgm:t>
    </dgm:pt>
    <dgm:pt modelId="{CA02DA3D-8505-4B3D-90CD-9E39E0CB5E14}" type="sibTrans" cxnId="{9C5B63A9-954E-4F44-A9EE-0EB6AAE52504}">
      <dgm:prSet/>
      <dgm:spPr/>
      <dgm:t>
        <a:bodyPr/>
        <a:lstStyle/>
        <a:p>
          <a:endParaRPr lang="en-US"/>
        </a:p>
      </dgm:t>
    </dgm:pt>
    <dgm:pt modelId="{93809DAE-058B-44AF-AB77-C13E6E4FD435}">
      <dgm:prSet custT="1"/>
      <dgm:spPr/>
      <dgm:t>
        <a:bodyPr/>
        <a:lstStyle/>
        <a:p>
          <a:r>
            <a:rPr lang="en-US" sz="2400" dirty="0"/>
            <a:t>For </a:t>
          </a:r>
          <a:r>
            <a:rPr lang="en-US" sz="2400" dirty="0" err="1"/>
            <a:t>teknisk</a:t>
          </a:r>
          <a:r>
            <a:rPr lang="en-US" sz="2400" dirty="0"/>
            <a:t> support under </a:t>
          </a:r>
          <a:r>
            <a:rPr lang="en-US" sz="2400" dirty="0" err="1"/>
            <a:t>webinaret</a:t>
          </a:r>
          <a:r>
            <a:rPr lang="en-US" sz="2400" dirty="0"/>
            <a:t> </a:t>
          </a:r>
          <a:r>
            <a:rPr lang="en-US" sz="2400" dirty="0" err="1"/>
            <a:t>kontakt</a:t>
          </a:r>
          <a:r>
            <a:rPr lang="en-US" sz="2400" dirty="0"/>
            <a:t>  </a:t>
          </a:r>
          <a:r>
            <a:rPr lang="en-US" sz="2400" dirty="0" err="1"/>
            <a:t>tlf</a:t>
          </a:r>
          <a:r>
            <a:rPr lang="en-US" sz="2400" dirty="0"/>
            <a:t>: 2520 1574</a:t>
          </a:r>
        </a:p>
      </dgm:t>
    </dgm:pt>
    <dgm:pt modelId="{0800F42F-498E-4810-B2A4-5D9A4D669168}" type="parTrans" cxnId="{5FECE3BA-DF44-45D6-BD71-5EB122DDE168}">
      <dgm:prSet/>
      <dgm:spPr/>
      <dgm:t>
        <a:bodyPr/>
        <a:lstStyle/>
        <a:p>
          <a:endParaRPr lang="en-US"/>
        </a:p>
      </dgm:t>
    </dgm:pt>
    <dgm:pt modelId="{A8704856-039E-4DD8-8358-0033ED3E7246}" type="sibTrans" cxnId="{5FECE3BA-DF44-45D6-BD71-5EB122DDE168}">
      <dgm:prSet/>
      <dgm:spPr/>
      <dgm:t>
        <a:bodyPr/>
        <a:lstStyle/>
        <a:p>
          <a:endParaRPr lang="en-US"/>
        </a:p>
      </dgm:t>
    </dgm:pt>
    <dgm:pt modelId="{42D0AB96-B25A-49CE-8067-F47052AB2CFE}">
      <dgm:prSet custT="1"/>
      <dgm:spPr/>
      <dgm:t>
        <a:bodyPr/>
        <a:lstStyle/>
        <a:p>
          <a:r>
            <a:rPr lang="en-US" sz="2400" dirty="0" err="1"/>
            <a:t>Informationsmødet</a:t>
          </a:r>
          <a:r>
            <a:rPr lang="en-US" sz="2400" dirty="0"/>
            <a:t> </a:t>
          </a:r>
          <a:r>
            <a:rPr lang="en-US" sz="2400" dirty="0" err="1"/>
            <a:t>bliver</a:t>
          </a:r>
          <a:r>
            <a:rPr lang="en-US" sz="2400" dirty="0"/>
            <a:t> </a:t>
          </a:r>
          <a:r>
            <a:rPr lang="en-US" sz="2400" dirty="0" err="1"/>
            <a:t>optaget</a:t>
          </a:r>
          <a:r>
            <a:rPr lang="en-US" sz="2400" dirty="0"/>
            <a:t> og </a:t>
          </a:r>
          <a:r>
            <a:rPr lang="en-US" sz="2400" dirty="0" err="1"/>
            <a:t>kan</a:t>
          </a:r>
          <a:r>
            <a:rPr lang="en-US" sz="2400" dirty="0"/>
            <a:t> </a:t>
          </a:r>
          <a:r>
            <a:rPr lang="en-US" sz="2400" dirty="0" err="1"/>
            <a:t>efterfølgende</a:t>
          </a:r>
          <a:r>
            <a:rPr lang="en-US" sz="2400" dirty="0"/>
            <a:t> </a:t>
          </a:r>
          <a:r>
            <a:rPr lang="en-US" sz="2400" dirty="0" err="1"/>
            <a:t>ses</a:t>
          </a:r>
          <a:r>
            <a:rPr lang="en-US" sz="2400" dirty="0"/>
            <a:t> </a:t>
          </a:r>
          <a:r>
            <a:rPr lang="en-US" sz="2400" dirty="0" err="1"/>
            <a:t>på</a:t>
          </a:r>
          <a:r>
            <a:rPr lang="en-US" sz="2400" dirty="0"/>
            <a:t> </a:t>
          </a:r>
          <a:r>
            <a:rPr lang="en-US" sz="2400" dirty="0" err="1"/>
            <a:t>sekretariatets</a:t>
          </a:r>
          <a:r>
            <a:rPr lang="en-US" sz="2400" dirty="0"/>
            <a:t> </a:t>
          </a:r>
          <a:r>
            <a:rPr lang="en-US" sz="2400" dirty="0" err="1"/>
            <a:t>hjemmeside</a:t>
          </a:r>
          <a:endParaRPr lang="en-US" sz="2400" dirty="0"/>
        </a:p>
      </dgm:t>
    </dgm:pt>
    <dgm:pt modelId="{C376B914-9CB3-4F0A-BB9B-0E29475FED36}" type="parTrans" cxnId="{B1D4815C-1755-4B21-895F-808768ECABC7}">
      <dgm:prSet/>
      <dgm:spPr/>
      <dgm:t>
        <a:bodyPr/>
        <a:lstStyle/>
        <a:p>
          <a:endParaRPr lang="da-DK"/>
        </a:p>
      </dgm:t>
    </dgm:pt>
    <dgm:pt modelId="{E4C1C25B-7C04-4C97-9410-3872BA5041F9}" type="sibTrans" cxnId="{B1D4815C-1755-4B21-895F-808768ECABC7}">
      <dgm:prSet/>
      <dgm:spPr/>
      <dgm:t>
        <a:bodyPr/>
        <a:lstStyle/>
        <a:p>
          <a:endParaRPr lang="da-DK"/>
        </a:p>
      </dgm:t>
    </dgm:pt>
    <dgm:pt modelId="{164FA41E-D85A-4947-B8A6-72FDC44867FA}" type="pres">
      <dgm:prSet presAssocID="{E3548732-A500-46E6-AD65-3995F9A66738}" presName="vert0" presStyleCnt="0">
        <dgm:presLayoutVars>
          <dgm:dir/>
          <dgm:animOne val="branch"/>
          <dgm:animLvl val="lvl"/>
        </dgm:presLayoutVars>
      </dgm:prSet>
      <dgm:spPr/>
    </dgm:pt>
    <dgm:pt modelId="{E051520E-04AE-4CA7-AD6F-70D192BFDBDA}" type="pres">
      <dgm:prSet presAssocID="{50A64923-E5C6-4C0A-B984-75AEC73FE923}" presName="thickLine" presStyleLbl="alignNode1" presStyleIdx="0" presStyleCnt="5"/>
      <dgm:spPr/>
    </dgm:pt>
    <dgm:pt modelId="{E3CCA516-6FBF-476D-AE2E-5F037F52DBE0}" type="pres">
      <dgm:prSet presAssocID="{50A64923-E5C6-4C0A-B984-75AEC73FE923}" presName="horz1" presStyleCnt="0"/>
      <dgm:spPr/>
    </dgm:pt>
    <dgm:pt modelId="{1106E6A9-FC48-45F3-8EFC-B4119FFCBD5F}" type="pres">
      <dgm:prSet presAssocID="{50A64923-E5C6-4C0A-B984-75AEC73FE923}" presName="tx1" presStyleLbl="revTx" presStyleIdx="0" presStyleCnt="5"/>
      <dgm:spPr/>
    </dgm:pt>
    <dgm:pt modelId="{5B9CA319-9C36-4ED9-B01B-DF8F84163733}" type="pres">
      <dgm:prSet presAssocID="{50A64923-E5C6-4C0A-B984-75AEC73FE923}" presName="vert1" presStyleCnt="0"/>
      <dgm:spPr/>
    </dgm:pt>
    <dgm:pt modelId="{ABD78FB4-3F2A-4DF2-A7B1-3C0173EE67AC}" type="pres">
      <dgm:prSet presAssocID="{0DB50AF2-5C39-4A42-9316-D8C73F78854B}" presName="thickLine" presStyleLbl="alignNode1" presStyleIdx="1" presStyleCnt="5"/>
      <dgm:spPr/>
    </dgm:pt>
    <dgm:pt modelId="{8EA8E8A1-9F83-4A3F-86C1-698DF6F85F43}" type="pres">
      <dgm:prSet presAssocID="{0DB50AF2-5C39-4A42-9316-D8C73F78854B}" presName="horz1" presStyleCnt="0"/>
      <dgm:spPr/>
    </dgm:pt>
    <dgm:pt modelId="{FEBB4818-3BB7-4AAA-A933-18EB7525059D}" type="pres">
      <dgm:prSet presAssocID="{0DB50AF2-5C39-4A42-9316-D8C73F78854B}" presName="tx1" presStyleLbl="revTx" presStyleIdx="1" presStyleCnt="5"/>
      <dgm:spPr/>
    </dgm:pt>
    <dgm:pt modelId="{6E46CCB1-A0FA-4CE8-B436-86FE71EE8818}" type="pres">
      <dgm:prSet presAssocID="{0DB50AF2-5C39-4A42-9316-D8C73F78854B}" presName="vert1" presStyleCnt="0"/>
      <dgm:spPr/>
    </dgm:pt>
    <dgm:pt modelId="{A80954BF-1653-40C3-8733-9E61FDF6D7B7}" type="pres">
      <dgm:prSet presAssocID="{42D0AB96-B25A-49CE-8067-F47052AB2CFE}" presName="thickLine" presStyleLbl="alignNode1" presStyleIdx="2" presStyleCnt="5"/>
      <dgm:spPr/>
    </dgm:pt>
    <dgm:pt modelId="{EF46AB41-5C43-4A1C-B3F6-67A40709AFD3}" type="pres">
      <dgm:prSet presAssocID="{42D0AB96-B25A-49CE-8067-F47052AB2CFE}" presName="horz1" presStyleCnt="0"/>
      <dgm:spPr/>
    </dgm:pt>
    <dgm:pt modelId="{6CF8741D-D45B-4738-8A7F-A9DC268720EB}" type="pres">
      <dgm:prSet presAssocID="{42D0AB96-B25A-49CE-8067-F47052AB2CFE}" presName="tx1" presStyleLbl="revTx" presStyleIdx="2" presStyleCnt="5"/>
      <dgm:spPr/>
    </dgm:pt>
    <dgm:pt modelId="{1045CE3B-E436-4CC8-8024-57B8B8AD1AF8}" type="pres">
      <dgm:prSet presAssocID="{42D0AB96-B25A-49CE-8067-F47052AB2CFE}" presName="vert1" presStyleCnt="0"/>
      <dgm:spPr/>
    </dgm:pt>
    <dgm:pt modelId="{9A7AD712-A3AD-4C50-8CE0-AB128F9D16BF}" type="pres">
      <dgm:prSet presAssocID="{5B9AC045-E0B7-4AFB-97F9-D6861E899BCB}" presName="thickLine" presStyleLbl="alignNode1" presStyleIdx="3" presStyleCnt="5"/>
      <dgm:spPr/>
    </dgm:pt>
    <dgm:pt modelId="{C2D545EA-6388-4003-8EC3-A25F7F50BEB3}" type="pres">
      <dgm:prSet presAssocID="{5B9AC045-E0B7-4AFB-97F9-D6861E899BCB}" presName="horz1" presStyleCnt="0"/>
      <dgm:spPr/>
    </dgm:pt>
    <dgm:pt modelId="{348E26C5-1EAF-4B20-8394-B0F89604C0BE}" type="pres">
      <dgm:prSet presAssocID="{5B9AC045-E0B7-4AFB-97F9-D6861E899BCB}" presName="tx1" presStyleLbl="revTx" presStyleIdx="3" presStyleCnt="5"/>
      <dgm:spPr/>
    </dgm:pt>
    <dgm:pt modelId="{4CB5B477-40A7-4E65-8C2B-B547632E511D}" type="pres">
      <dgm:prSet presAssocID="{5B9AC045-E0B7-4AFB-97F9-D6861E899BCB}" presName="vert1" presStyleCnt="0"/>
      <dgm:spPr/>
    </dgm:pt>
    <dgm:pt modelId="{987ACCC7-8BEB-43A1-BD12-CEE230AA06E1}" type="pres">
      <dgm:prSet presAssocID="{93809DAE-058B-44AF-AB77-C13E6E4FD435}" presName="thickLine" presStyleLbl="alignNode1" presStyleIdx="4" presStyleCnt="5"/>
      <dgm:spPr/>
    </dgm:pt>
    <dgm:pt modelId="{62D9584A-12E3-4AAE-BC2F-188B2D1A4057}" type="pres">
      <dgm:prSet presAssocID="{93809DAE-058B-44AF-AB77-C13E6E4FD435}" presName="horz1" presStyleCnt="0"/>
      <dgm:spPr/>
    </dgm:pt>
    <dgm:pt modelId="{6D6DC65B-D968-45EA-B631-E058EEE6CA1E}" type="pres">
      <dgm:prSet presAssocID="{93809DAE-058B-44AF-AB77-C13E6E4FD435}" presName="tx1" presStyleLbl="revTx" presStyleIdx="4" presStyleCnt="5"/>
      <dgm:spPr/>
    </dgm:pt>
    <dgm:pt modelId="{831212ED-7267-42BC-88E6-B00D61BA0408}" type="pres">
      <dgm:prSet presAssocID="{93809DAE-058B-44AF-AB77-C13E6E4FD435}" presName="vert1" presStyleCnt="0"/>
      <dgm:spPr/>
    </dgm:pt>
  </dgm:ptLst>
  <dgm:cxnLst>
    <dgm:cxn modelId="{71B9E45B-35B6-41DF-ADF1-4DF7BD83D085}" type="presOf" srcId="{0DB50AF2-5C39-4A42-9316-D8C73F78854B}" destId="{FEBB4818-3BB7-4AAA-A933-18EB7525059D}" srcOrd="0" destOrd="0" presId="urn:microsoft.com/office/officeart/2008/layout/LinedList"/>
    <dgm:cxn modelId="{B1D4815C-1755-4B21-895F-808768ECABC7}" srcId="{E3548732-A500-46E6-AD65-3995F9A66738}" destId="{42D0AB96-B25A-49CE-8067-F47052AB2CFE}" srcOrd="2" destOrd="0" parTransId="{C376B914-9CB3-4F0A-BB9B-0E29475FED36}" sibTransId="{E4C1C25B-7C04-4C97-9410-3872BA5041F9}"/>
    <dgm:cxn modelId="{0227E38B-9D86-462B-85A8-E791EDC24EE5}" srcId="{E3548732-A500-46E6-AD65-3995F9A66738}" destId="{50A64923-E5C6-4C0A-B984-75AEC73FE923}" srcOrd="0" destOrd="0" parTransId="{CCF7E0F1-290A-45AB-A47E-6CBFBD2E8C23}" sibTransId="{E6E7D456-3005-4EE6-A2E5-718C1020FF42}"/>
    <dgm:cxn modelId="{BCC308A2-4B33-4DA4-9861-DF6AD7DC1B50}" type="presOf" srcId="{93809DAE-058B-44AF-AB77-C13E6E4FD435}" destId="{6D6DC65B-D968-45EA-B631-E058EEE6CA1E}" srcOrd="0" destOrd="0" presId="urn:microsoft.com/office/officeart/2008/layout/LinedList"/>
    <dgm:cxn modelId="{9C5B63A9-954E-4F44-A9EE-0EB6AAE52504}" srcId="{E3548732-A500-46E6-AD65-3995F9A66738}" destId="{5B9AC045-E0B7-4AFB-97F9-D6861E899BCB}" srcOrd="3" destOrd="0" parTransId="{DD45F20D-7D27-463D-9BFC-C97FB0FDBE5B}" sibTransId="{CA02DA3D-8505-4B3D-90CD-9E39E0CB5E14}"/>
    <dgm:cxn modelId="{5FECE3BA-DF44-45D6-BD71-5EB122DDE168}" srcId="{E3548732-A500-46E6-AD65-3995F9A66738}" destId="{93809DAE-058B-44AF-AB77-C13E6E4FD435}" srcOrd="4" destOrd="0" parTransId="{0800F42F-498E-4810-B2A4-5D9A4D669168}" sibTransId="{A8704856-039E-4DD8-8358-0033ED3E7246}"/>
    <dgm:cxn modelId="{3D684ACE-D84E-4C40-8B6A-5B666F777E12}" type="presOf" srcId="{50A64923-E5C6-4C0A-B984-75AEC73FE923}" destId="{1106E6A9-FC48-45F3-8EFC-B4119FFCBD5F}" srcOrd="0" destOrd="0" presId="urn:microsoft.com/office/officeart/2008/layout/LinedList"/>
    <dgm:cxn modelId="{D72A13D2-0487-4072-B5D9-6F963F39FFC9}" type="presOf" srcId="{42D0AB96-B25A-49CE-8067-F47052AB2CFE}" destId="{6CF8741D-D45B-4738-8A7F-A9DC268720EB}" srcOrd="0" destOrd="0" presId="urn:microsoft.com/office/officeart/2008/layout/LinedList"/>
    <dgm:cxn modelId="{11D399ED-A726-4834-8C78-7725615C6D50}" type="presOf" srcId="{5B9AC045-E0B7-4AFB-97F9-D6861E899BCB}" destId="{348E26C5-1EAF-4B20-8394-B0F89604C0BE}" srcOrd="0" destOrd="0" presId="urn:microsoft.com/office/officeart/2008/layout/LinedList"/>
    <dgm:cxn modelId="{89EDA3ED-E333-4CFD-9A82-AA4B81C13C2F}" srcId="{E3548732-A500-46E6-AD65-3995F9A66738}" destId="{0DB50AF2-5C39-4A42-9316-D8C73F78854B}" srcOrd="1" destOrd="0" parTransId="{3661AF68-954C-47A1-9F8E-708B0D4A87EE}" sibTransId="{E5D06370-F17C-40A3-9487-09E15512A3EF}"/>
    <dgm:cxn modelId="{1EE365FA-ADEA-4204-A42B-10C43E10BAE3}" type="presOf" srcId="{E3548732-A500-46E6-AD65-3995F9A66738}" destId="{164FA41E-D85A-4947-B8A6-72FDC44867FA}" srcOrd="0" destOrd="0" presId="urn:microsoft.com/office/officeart/2008/layout/LinedList"/>
    <dgm:cxn modelId="{A9F83333-6850-4439-AEB9-2D6C6D3437C3}" type="presParOf" srcId="{164FA41E-D85A-4947-B8A6-72FDC44867FA}" destId="{E051520E-04AE-4CA7-AD6F-70D192BFDBDA}" srcOrd="0" destOrd="0" presId="urn:microsoft.com/office/officeart/2008/layout/LinedList"/>
    <dgm:cxn modelId="{DFF1BDD5-257C-4E71-8F3A-342C1D9D2279}" type="presParOf" srcId="{164FA41E-D85A-4947-B8A6-72FDC44867FA}" destId="{E3CCA516-6FBF-476D-AE2E-5F037F52DBE0}" srcOrd="1" destOrd="0" presId="urn:microsoft.com/office/officeart/2008/layout/LinedList"/>
    <dgm:cxn modelId="{1BC5FA16-34CF-407F-849D-502FF470530D}" type="presParOf" srcId="{E3CCA516-6FBF-476D-AE2E-5F037F52DBE0}" destId="{1106E6A9-FC48-45F3-8EFC-B4119FFCBD5F}" srcOrd="0" destOrd="0" presId="urn:microsoft.com/office/officeart/2008/layout/LinedList"/>
    <dgm:cxn modelId="{C6AFE507-32B5-460E-A181-1292080DF818}" type="presParOf" srcId="{E3CCA516-6FBF-476D-AE2E-5F037F52DBE0}" destId="{5B9CA319-9C36-4ED9-B01B-DF8F84163733}" srcOrd="1" destOrd="0" presId="urn:microsoft.com/office/officeart/2008/layout/LinedList"/>
    <dgm:cxn modelId="{A720F0F7-787C-4C6B-80E5-382C297DA262}" type="presParOf" srcId="{164FA41E-D85A-4947-B8A6-72FDC44867FA}" destId="{ABD78FB4-3F2A-4DF2-A7B1-3C0173EE67AC}" srcOrd="2" destOrd="0" presId="urn:microsoft.com/office/officeart/2008/layout/LinedList"/>
    <dgm:cxn modelId="{53A77C43-2528-4DA4-8DF2-035D068FC0C2}" type="presParOf" srcId="{164FA41E-D85A-4947-B8A6-72FDC44867FA}" destId="{8EA8E8A1-9F83-4A3F-86C1-698DF6F85F43}" srcOrd="3" destOrd="0" presId="urn:microsoft.com/office/officeart/2008/layout/LinedList"/>
    <dgm:cxn modelId="{C99F646F-A98E-4804-B46A-D0BF61C06115}" type="presParOf" srcId="{8EA8E8A1-9F83-4A3F-86C1-698DF6F85F43}" destId="{FEBB4818-3BB7-4AAA-A933-18EB7525059D}" srcOrd="0" destOrd="0" presId="urn:microsoft.com/office/officeart/2008/layout/LinedList"/>
    <dgm:cxn modelId="{602F07B1-066F-43CD-8A88-B90F101CF2C3}" type="presParOf" srcId="{8EA8E8A1-9F83-4A3F-86C1-698DF6F85F43}" destId="{6E46CCB1-A0FA-4CE8-B436-86FE71EE8818}" srcOrd="1" destOrd="0" presId="urn:microsoft.com/office/officeart/2008/layout/LinedList"/>
    <dgm:cxn modelId="{4855BB08-B28C-43A3-80D5-A7CBCF05C6DC}" type="presParOf" srcId="{164FA41E-D85A-4947-B8A6-72FDC44867FA}" destId="{A80954BF-1653-40C3-8733-9E61FDF6D7B7}" srcOrd="4" destOrd="0" presId="urn:microsoft.com/office/officeart/2008/layout/LinedList"/>
    <dgm:cxn modelId="{9F1D798B-56EE-4ED5-B085-FD054A2FF4D4}" type="presParOf" srcId="{164FA41E-D85A-4947-B8A6-72FDC44867FA}" destId="{EF46AB41-5C43-4A1C-B3F6-67A40709AFD3}" srcOrd="5" destOrd="0" presId="urn:microsoft.com/office/officeart/2008/layout/LinedList"/>
    <dgm:cxn modelId="{5C077F2E-0591-41B3-9F0E-FB9A22AF71FA}" type="presParOf" srcId="{EF46AB41-5C43-4A1C-B3F6-67A40709AFD3}" destId="{6CF8741D-D45B-4738-8A7F-A9DC268720EB}" srcOrd="0" destOrd="0" presId="urn:microsoft.com/office/officeart/2008/layout/LinedList"/>
    <dgm:cxn modelId="{15781046-137C-42CA-A9DB-EC3C232304A3}" type="presParOf" srcId="{EF46AB41-5C43-4A1C-B3F6-67A40709AFD3}" destId="{1045CE3B-E436-4CC8-8024-57B8B8AD1AF8}" srcOrd="1" destOrd="0" presId="urn:microsoft.com/office/officeart/2008/layout/LinedList"/>
    <dgm:cxn modelId="{B1B97A2B-716A-4CC2-8146-57C9140D2664}" type="presParOf" srcId="{164FA41E-D85A-4947-B8A6-72FDC44867FA}" destId="{9A7AD712-A3AD-4C50-8CE0-AB128F9D16BF}" srcOrd="6" destOrd="0" presId="urn:microsoft.com/office/officeart/2008/layout/LinedList"/>
    <dgm:cxn modelId="{765839F4-25FE-470C-85F1-B01593BFCD71}" type="presParOf" srcId="{164FA41E-D85A-4947-B8A6-72FDC44867FA}" destId="{C2D545EA-6388-4003-8EC3-A25F7F50BEB3}" srcOrd="7" destOrd="0" presId="urn:microsoft.com/office/officeart/2008/layout/LinedList"/>
    <dgm:cxn modelId="{F4ACF079-A122-4B41-B9E9-1F469B326858}" type="presParOf" srcId="{C2D545EA-6388-4003-8EC3-A25F7F50BEB3}" destId="{348E26C5-1EAF-4B20-8394-B0F89604C0BE}" srcOrd="0" destOrd="0" presId="urn:microsoft.com/office/officeart/2008/layout/LinedList"/>
    <dgm:cxn modelId="{6C34CF6E-1CC7-443D-873F-30EDA3FA7EE3}" type="presParOf" srcId="{C2D545EA-6388-4003-8EC3-A25F7F50BEB3}" destId="{4CB5B477-40A7-4E65-8C2B-B547632E511D}" srcOrd="1" destOrd="0" presId="urn:microsoft.com/office/officeart/2008/layout/LinedList"/>
    <dgm:cxn modelId="{B3482B0C-4097-4E4D-93A1-2A1A50F066C3}" type="presParOf" srcId="{164FA41E-D85A-4947-B8A6-72FDC44867FA}" destId="{987ACCC7-8BEB-43A1-BD12-CEE230AA06E1}" srcOrd="8" destOrd="0" presId="urn:microsoft.com/office/officeart/2008/layout/LinedList"/>
    <dgm:cxn modelId="{0F12C0BE-FFE4-40D8-9EDB-CF91159D91CA}" type="presParOf" srcId="{164FA41E-D85A-4947-B8A6-72FDC44867FA}" destId="{62D9584A-12E3-4AAE-BC2F-188B2D1A4057}" srcOrd="9" destOrd="0" presId="urn:microsoft.com/office/officeart/2008/layout/LinedList"/>
    <dgm:cxn modelId="{B9E9116C-1158-41FE-BFBF-D0F9785A1CED}" type="presParOf" srcId="{62D9584A-12E3-4AAE-BC2F-188B2D1A4057}" destId="{6D6DC65B-D968-45EA-B631-E058EEE6CA1E}" srcOrd="0" destOrd="0" presId="urn:microsoft.com/office/officeart/2008/layout/LinedList"/>
    <dgm:cxn modelId="{02969213-C829-4E50-958F-9792FA13CD18}" type="presParOf" srcId="{62D9584A-12E3-4AAE-BC2F-188B2D1A4057}" destId="{831212ED-7267-42BC-88E6-B00D61BA040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1520E-04AE-4CA7-AD6F-70D192BFDBDA}">
      <dsp:nvSpPr>
        <dsp:cNvPr id="0" name=""/>
        <dsp:cNvSpPr/>
      </dsp:nvSpPr>
      <dsp:spPr>
        <a:xfrm>
          <a:off x="0" y="675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06E6A9-FC48-45F3-8EFC-B4119FFCBD5F}">
      <dsp:nvSpPr>
        <dsp:cNvPr id="0" name=""/>
        <dsp:cNvSpPr/>
      </dsp:nvSpPr>
      <dsp:spPr>
        <a:xfrm>
          <a:off x="0" y="675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Husk at </a:t>
          </a:r>
          <a:r>
            <a:rPr lang="en-US" sz="2400" kern="1200" dirty="0" err="1"/>
            <a:t>slå</a:t>
          </a:r>
          <a:r>
            <a:rPr lang="en-US" sz="2400" kern="1200" dirty="0"/>
            <a:t> din </a:t>
          </a:r>
          <a:r>
            <a:rPr lang="en-US" sz="2400" kern="1200" dirty="0" err="1"/>
            <a:t>mikrofon</a:t>
          </a:r>
          <a:r>
            <a:rPr lang="en-US" sz="2400" kern="1200" dirty="0"/>
            <a:t> </a:t>
          </a:r>
          <a:r>
            <a:rPr lang="en-US" sz="2400" kern="1200" dirty="0" err="1"/>
            <a:t>fra</a:t>
          </a:r>
          <a:endParaRPr lang="en-US" sz="2400" kern="1200" dirty="0"/>
        </a:p>
      </dsp:txBody>
      <dsp:txXfrm>
        <a:off x="0" y="675"/>
        <a:ext cx="6912245" cy="1107106"/>
      </dsp:txXfrm>
    </dsp:sp>
    <dsp:sp modelId="{ABD78FB4-3F2A-4DF2-A7B1-3C0173EE67AC}">
      <dsp:nvSpPr>
        <dsp:cNvPr id="0" name=""/>
        <dsp:cNvSpPr/>
      </dsp:nvSpPr>
      <dsp:spPr>
        <a:xfrm>
          <a:off x="0" y="1107782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BB4818-3BB7-4AAA-A933-18EB7525059D}">
      <dsp:nvSpPr>
        <dsp:cNvPr id="0" name=""/>
        <dsp:cNvSpPr/>
      </dsp:nvSpPr>
      <dsp:spPr>
        <a:xfrm>
          <a:off x="0" y="1107782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Chatfunktionen</a:t>
          </a:r>
          <a:r>
            <a:rPr lang="en-US" sz="2400" kern="1200" dirty="0"/>
            <a:t> er </a:t>
          </a:r>
          <a:r>
            <a:rPr lang="en-US" sz="2400" kern="1200" dirty="0" err="1"/>
            <a:t>deaktiveret</a:t>
          </a:r>
          <a:r>
            <a:rPr lang="en-US" sz="2400" kern="1200" dirty="0"/>
            <a:t>.</a:t>
          </a:r>
        </a:p>
      </dsp:txBody>
      <dsp:txXfrm>
        <a:off x="0" y="1107782"/>
        <a:ext cx="6912245" cy="1107106"/>
      </dsp:txXfrm>
    </dsp:sp>
    <dsp:sp modelId="{A80954BF-1653-40C3-8733-9E61FDF6D7B7}">
      <dsp:nvSpPr>
        <dsp:cNvPr id="0" name=""/>
        <dsp:cNvSpPr/>
      </dsp:nvSpPr>
      <dsp:spPr>
        <a:xfrm>
          <a:off x="0" y="2214888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F8741D-D45B-4738-8A7F-A9DC268720EB}">
      <dsp:nvSpPr>
        <dsp:cNvPr id="0" name=""/>
        <dsp:cNvSpPr/>
      </dsp:nvSpPr>
      <dsp:spPr>
        <a:xfrm>
          <a:off x="0" y="2214888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Informationsmødet</a:t>
          </a:r>
          <a:r>
            <a:rPr lang="en-US" sz="2400" kern="1200" dirty="0"/>
            <a:t> </a:t>
          </a:r>
          <a:r>
            <a:rPr lang="en-US" sz="2400" kern="1200" dirty="0" err="1"/>
            <a:t>bliver</a:t>
          </a:r>
          <a:r>
            <a:rPr lang="en-US" sz="2400" kern="1200" dirty="0"/>
            <a:t> </a:t>
          </a:r>
          <a:r>
            <a:rPr lang="en-US" sz="2400" kern="1200" dirty="0" err="1"/>
            <a:t>optaget</a:t>
          </a:r>
          <a:r>
            <a:rPr lang="en-US" sz="2400" kern="1200" dirty="0"/>
            <a:t> og </a:t>
          </a:r>
          <a:r>
            <a:rPr lang="en-US" sz="2400" kern="1200" dirty="0" err="1"/>
            <a:t>kan</a:t>
          </a:r>
          <a:r>
            <a:rPr lang="en-US" sz="2400" kern="1200" dirty="0"/>
            <a:t> </a:t>
          </a:r>
          <a:r>
            <a:rPr lang="en-US" sz="2400" kern="1200" dirty="0" err="1"/>
            <a:t>efterfølgende</a:t>
          </a:r>
          <a:r>
            <a:rPr lang="en-US" sz="2400" kern="1200" dirty="0"/>
            <a:t> </a:t>
          </a:r>
          <a:r>
            <a:rPr lang="en-US" sz="2400" kern="1200" dirty="0" err="1"/>
            <a:t>ses</a:t>
          </a:r>
          <a:r>
            <a:rPr lang="en-US" sz="2400" kern="1200" dirty="0"/>
            <a:t> </a:t>
          </a:r>
          <a:r>
            <a:rPr lang="en-US" sz="2400" kern="1200" dirty="0" err="1"/>
            <a:t>på</a:t>
          </a:r>
          <a:r>
            <a:rPr lang="en-US" sz="2400" kern="1200" dirty="0"/>
            <a:t> </a:t>
          </a:r>
          <a:r>
            <a:rPr lang="en-US" sz="2400" kern="1200" dirty="0" err="1"/>
            <a:t>sekretariatets</a:t>
          </a:r>
          <a:r>
            <a:rPr lang="en-US" sz="2400" kern="1200" dirty="0"/>
            <a:t> </a:t>
          </a:r>
          <a:r>
            <a:rPr lang="en-US" sz="2400" kern="1200" dirty="0" err="1"/>
            <a:t>hjemmeside</a:t>
          </a:r>
          <a:endParaRPr lang="en-US" sz="2400" kern="1200" dirty="0"/>
        </a:p>
      </dsp:txBody>
      <dsp:txXfrm>
        <a:off x="0" y="2214888"/>
        <a:ext cx="6912245" cy="1107106"/>
      </dsp:txXfrm>
    </dsp:sp>
    <dsp:sp modelId="{9A7AD712-A3AD-4C50-8CE0-AB128F9D16BF}">
      <dsp:nvSpPr>
        <dsp:cNvPr id="0" name=""/>
        <dsp:cNvSpPr/>
      </dsp:nvSpPr>
      <dsp:spPr>
        <a:xfrm>
          <a:off x="0" y="3321994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8E26C5-1EAF-4B20-8394-B0F89604C0BE}">
      <dsp:nvSpPr>
        <dsp:cNvPr id="0" name=""/>
        <dsp:cNvSpPr/>
      </dsp:nvSpPr>
      <dsp:spPr>
        <a:xfrm>
          <a:off x="0" y="3321994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Evt</a:t>
          </a:r>
          <a:r>
            <a:rPr lang="en-US" sz="2400" kern="1200" dirty="0"/>
            <a:t>. </a:t>
          </a:r>
          <a:r>
            <a:rPr lang="en-US" sz="2400" kern="1200" dirty="0" err="1"/>
            <a:t>spørgsmål</a:t>
          </a:r>
          <a:r>
            <a:rPr lang="en-US" sz="2400" kern="1200" dirty="0"/>
            <a:t> </a:t>
          </a:r>
          <a:r>
            <a:rPr lang="en-US" sz="2400" kern="1200" dirty="0" err="1"/>
            <a:t>kan</a:t>
          </a:r>
          <a:r>
            <a:rPr lang="en-US" sz="2400" kern="1200" dirty="0"/>
            <a:t> </a:t>
          </a:r>
          <a:r>
            <a:rPr lang="en-US" sz="2400" kern="1200" dirty="0" err="1"/>
            <a:t>sendes</a:t>
          </a:r>
          <a:r>
            <a:rPr lang="en-US" sz="2400" kern="1200" dirty="0"/>
            <a:t> </a:t>
          </a:r>
          <a:r>
            <a:rPr lang="en-US" sz="2400" kern="1200" dirty="0" err="1"/>
            <a:t>til</a:t>
          </a:r>
          <a:r>
            <a:rPr lang="en-US" sz="2400" kern="1200" dirty="0"/>
            <a:t> </a:t>
          </a:r>
          <a:r>
            <a:rPr lang="en-US" sz="2400" kern="1200" dirty="0">
              <a:hlinkClick xmlns:r="http://schemas.openxmlformats.org/officeDocument/2006/relationships" r:id="rId1"/>
            </a:rPr>
            <a:t>tommy.andersen@aalborg.dk</a:t>
          </a:r>
          <a:endParaRPr lang="en-US" sz="2400" kern="1200" dirty="0"/>
        </a:p>
      </dsp:txBody>
      <dsp:txXfrm>
        <a:off x="0" y="3321994"/>
        <a:ext cx="6912245" cy="1107106"/>
      </dsp:txXfrm>
    </dsp:sp>
    <dsp:sp modelId="{987ACCC7-8BEB-43A1-BD12-CEE230AA06E1}">
      <dsp:nvSpPr>
        <dsp:cNvPr id="0" name=""/>
        <dsp:cNvSpPr/>
      </dsp:nvSpPr>
      <dsp:spPr>
        <a:xfrm>
          <a:off x="0" y="4429100"/>
          <a:ext cx="6912245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6DC65B-D968-45EA-B631-E058EEE6CA1E}">
      <dsp:nvSpPr>
        <dsp:cNvPr id="0" name=""/>
        <dsp:cNvSpPr/>
      </dsp:nvSpPr>
      <dsp:spPr>
        <a:xfrm>
          <a:off x="0" y="4429100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</a:t>
          </a:r>
          <a:r>
            <a:rPr lang="en-US" sz="2400" kern="1200" dirty="0" err="1"/>
            <a:t>teknisk</a:t>
          </a:r>
          <a:r>
            <a:rPr lang="en-US" sz="2400" kern="1200" dirty="0"/>
            <a:t> support under </a:t>
          </a:r>
          <a:r>
            <a:rPr lang="en-US" sz="2400" kern="1200" dirty="0" err="1"/>
            <a:t>webinaret</a:t>
          </a:r>
          <a:r>
            <a:rPr lang="en-US" sz="2400" kern="1200" dirty="0"/>
            <a:t> </a:t>
          </a:r>
          <a:r>
            <a:rPr lang="en-US" sz="2400" kern="1200" dirty="0" err="1"/>
            <a:t>kontakt</a:t>
          </a:r>
          <a:r>
            <a:rPr lang="en-US" sz="2400" kern="1200" dirty="0"/>
            <a:t>  </a:t>
          </a:r>
          <a:r>
            <a:rPr lang="en-US" sz="2400" kern="1200" dirty="0" err="1"/>
            <a:t>tlf</a:t>
          </a:r>
          <a:r>
            <a:rPr lang="en-US" sz="2400" kern="1200" dirty="0"/>
            <a:t>: 2520 1574</a:t>
          </a:r>
        </a:p>
      </dsp:txBody>
      <dsp:txXfrm>
        <a:off x="0" y="4429100"/>
        <a:ext cx="6912245" cy="1107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76224-1D2A-41A7-99B7-CCE05091C208}" type="datetimeFigureOut">
              <a:rPr lang="da-DK" smtClean="0"/>
              <a:t>27-06-2025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8CEC1-02CC-428D-BBF0-C3E3375080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910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8CEC1-02CC-428D-BBF0-C3E337508057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49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8CEC1-02CC-428D-BBF0-C3E337508057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2727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8CEC1-02CC-428D-BBF0-C3E337508057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5611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8CEC1-02CC-428D-BBF0-C3E337508057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2869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8CEC1-02CC-428D-BBF0-C3E337508057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944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AF4644-9DAB-9F89-0787-36E85225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349680"/>
            <a:ext cx="3860799" cy="4449541"/>
          </a:xfrm>
        </p:spPr>
        <p:txBody>
          <a:bodyPr anchor="t">
            <a:normAutofit/>
          </a:bodyPr>
          <a:lstStyle/>
          <a:p>
            <a:r>
              <a:rPr lang="da-DK" sz="3200" b="1" dirty="0">
                <a:solidFill>
                  <a:schemeClr val="tx1"/>
                </a:solidFill>
              </a:rPr>
              <a:t>Informationsmøde </a:t>
            </a:r>
            <a:br>
              <a:rPr lang="da-DK" sz="3200" b="1" dirty="0">
                <a:solidFill>
                  <a:schemeClr val="tx1"/>
                </a:solidFill>
              </a:rPr>
            </a:br>
            <a:r>
              <a:rPr lang="da-DK" sz="3200" b="1" dirty="0">
                <a:solidFill>
                  <a:schemeClr val="tx1"/>
                </a:solidFill>
              </a:rPr>
              <a:t> </a:t>
            </a:r>
            <a:br>
              <a:rPr lang="da-DK" sz="3200" b="1" dirty="0">
                <a:solidFill>
                  <a:schemeClr val="tx1"/>
                </a:solidFill>
              </a:rPr>
            </a:br>
            <a:br>
              <a:rPr lang="da-DK" sz="3200" b="1" dirty="0">
                <a:solidFill>
                  <a:schemeClr val="tx1"/>
                </a:solidFill>
              </a:rPr>
            </a:br>
            <a:r>
              <a:rPr lang="da-DK" sz="3200" b="1" dirty="0">
                <a:solidFill>
                  <a:schemeClr val="tx1"/>
                </a:solidFill>
              </a:rPr>
              <a:t>Samarbejdsmodel</a:t>
            </a:r>
            <a:br>
              <a:rPr lang="da-DK" sz="3200" b="1" dirty="0">
                <a:solidFill>
                  <a:schemeClr val="tx1"/>
                </a:solidFill>
              </a:rPr>
            </a:br>
            <a:r>
              <a:rPr lang="da-DK" sz="3200" b="1" dirty="0">
                <a:solidFill>
                  <a:schemeClr val="tx1"/>
                </a:solidFill>
              </a:rPr>
              <a:t>vedr. levering af </a:t>
            </a:r>
            <a:br>
              <a:rPr lang="da-DK" sz="3200" b="1" dirty="0">
                <a:solidFill>
                  <a:schemeClr val="tx1"/>
                </a:solidFill>
              </a:rPr>
            </a:br>
            <a:r>
              <a:rPr lang="da-DK" sz="3200" b="1" dirty="0">
                <a:solidFill>
                  <a:schemeClr val="tx1"/>
                </a:solidFill>
              </a:rPr>
              <a:t>sundhedsydelser</a:t>
            </a:r>
            <a:br>
              <a:rPr lang="da-DK" sz="3200" b="1" dirty="0">
                <a:solidFill>
                  <a:schemeClr val="tx1"/>
                </a:solidFill>
              </a:rPr>
            </a:br>
            <a:br>
              <a:rPr lang="da-DK" sz="3200" b="1" dirty="0">
                <a:solidFill>
                  <a:schemeClr val="tx1"/>
                </a:solidFill>
              </a:rPr>
            </a:br>
            <a:r>
              <a:rPr lang="da-DK" sz="3200" b="1" dirty="0">
                <a:solidFill>
                  <a:schemeClr val="tx1"/>
                </a:solidFill>
              </a:rPr>
              <a:t>27. juni 2025</a:t>
            </a:r>
          </a:p>
        </p:txBody>
      </p:sp>
      <p:graphicFrame>
        <p:nvGraphicFramePr>
          <p:cNvPr id="14" name="Pladsholder til indhold 2">
            <a:extLst>
              <a:ext uri="{FF2B5EF4-FFF2-40B4-BE49-F238E27FC236}">
                <a16:creationId xmlns:a16="http://schemas.microsoft.com/office/drawing/2014/main" id="{6BCA3F87-7FA4-F7F2-F67D-6C6AC2A713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970649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Billede 2">
            <a:extLst>
              <a:ext uri="{FF2B5EF4-FFF2-40B4-BE49-F238E27FC236}">
                <a16:creationId xmlns:a16="http://schemas.microsoft.com/office/drawing/2014/main" id="{95B9C48B-ADD1-9089-A957-9AA1A113EA31}"/>
              </a:ext>
            </a:extLst>
          </p:cNvPr>
          <p:cNvPicPr>
            <a:picLocks noChangeAspect="1"/>
          </p:cNvPicPr>
          <p:nvPr/>
        </p:nvPicPr>
        <p:blipFill>
          <a:blip r:embed="rId8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6410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8927BF-C1D6-50D1-332E-FC8306C81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3700" dirty="0">
                <a:solidFill>
                  <a:schemeClr val="tx1">
                    <a:lumMod val="95000"/>
                  </a:schemeClr>
                </a:solidFill>
              </a:rPr>
              <a:t>Lokal implementering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F9BB99-8ED9-170A-CE8A-B3FF35AA7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Region Nordjylland har initiativret ift. regionale tilbud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Kommunale tilbud rækker ud ved manglende aftaler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Årlig ajourføring af lokal aftale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9AAF289-B457-300D-39E3-BE151532D612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710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927BF-C1D6-50D1-332E-FC8306C81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3700" dirty="0">
                <a:solidFill>
                  <a:schemeClr val="tx1">
                    <a:lumMod val="95000"/>
                  </a:schemeClr>
                </a:solidFill>
              </a:rPr>
              <a:t>Vigtigt ift. implementering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F9BB99-8ED9-170A-CE8A-B3FF35AA7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Kommunen udpeger en eller flere lokal tovholdere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Ressourceallokering til opgaven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Klarlægning af opgaver, ansvar og roller lokalt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Klarlægning af snitflader og samarbejdsrelationer, og øvrige interessenter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Udpegning af lokale mål og delmål</a:t>
            </a: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1700" dirty="0">
                <a:solidFill>
                  <a:schemeClr val="tx1">
                    <a:lumMod val="95000"/>
                  </a:schemeClr>
                </a:solidFill>
              </a:rPr>
              <a:t>Fastsættelse af lokal tids- og procesplan</a:t>
            </a:r>
          </a:p>
          <a:p>
            <a:pPr marL="0" indent="0">
              <a:buNone/>
            </a:pPr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  <a:p>
            <a:endParaRPr lang="da-DK" sz="17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72F9929-0C7B-7AF8-86DD-884D53DDCDC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2000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355197-3CE1-93A0-57EA-333A35310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Tidsplan og næste skridt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CA3638-2E93-1407-5CF3-F2D45D5BC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Implementering af samarbejdsmodellen forventes iværksat ift. de offentlige tilbud i løbet af 2025 og 2026.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Informationsmøde for private driftsherre og tilbud finder sted til oktober/november måned 2025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Implementering af samarbejdsmodellen forventes iværksat ift. de private tilbud i løbet af 2026. 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Evaluering af samarbejdsmodellen og anvendelsen heraf foretages, når modellen har været i anvendelse ca. et år (dvs. formentligt i 2027)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5378AF6-7313-474D-2E12-74F0ACA0F4A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5723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4962833-2EBB-47A0-9823-D4F8E16EE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94B72-B0AE-ED1D-D482-3D0E08163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7313" y="687388"/>
            <a:ext cx="6290687" cy="5483225"/>
          </a:xfrm>
          <a:effectLst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sz="7200" spc="-300">
                <a:solidFill>
                  <a:schemeClr val="tx1">
                    <a:lumMod val="9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rPr>
              <a:t>Spørgsmål og afrunding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580" y="2032907"/>
            <a:ext cx="0" cy="2792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27F1F600-B104-FE1B-50EE-52825C31A5A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755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70068059-9097-4F05-BA38-CDD7DBF77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016D56-3D5E-A7C3-F2C2-C549193B9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87356"/>
            <a:ext cx="9144000" cy="2486130"/>
          </a:xfrm>
        </p:spPr>
        <p:txBody>
          <a:bodyPr>
            <a:normAutofit/>
          </a:bodyPr>
          <a:lstStyle/>
          <a:p>
            <a:pPr algn="ctr"/>
            <a:r>
              <a:rPr lang="da-DK" sz="5400" dirty="0">
                <a:solidFill>
                  <a:schemeClr val="tx1">
                    <a:lumMod val="95000"/>
                  </a:schemeClr>
                </a:solidFill>
              </a:rPr>
              <a:t>Velkommen til webinaret!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68A3AF4-CCE2-316C-C8D7-09F04C467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8057"/>
            <a:ext cx="9144000" cy="1567489"/>
          </a:xfrm>
        </p:spPr>
        <p:txBody>
          <a:bodyPr>
            <a:normAutofit/>
          </a:bodyPr>
          <a:lstStyle/>
          <a:p>
            <a:pPr algn="ctr"/>
            <a:r>
              <a:rPr lang="da-DK" sz="2800" dirty="0">
                <a:solidFill>
                  <a:schemeClr val="tx2"/>
                </a:solidFill>
              </a:rPr>
              <a:t>Sundhedsydelser på botilbud</a:t>
            </a:r>
          </a:p>
          <a:p>
            <a:pPr algn="ctr"/>
            <a:endParaRPr lang="da-DK" sz="2800" dirty="0">
              <a:solidFill>
                <a:schemeClr val="tx2"/>
              </a:solidFill>
            </a:endParaRPr>
          </a:p>
          <a:p>
            <a:pPr algn="ctr"/>
            <a:r>
              <a:rPr lang="da-DK" sz="2800" dirty="0">
                <a:solidFill>
                  <a:schemeClr val="tx2"/>
                </a:solidFill>
              </a:rPr>
              <a:t>En samarbejdsmodel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59EE970-69EA-7D55-86CA-CDF65E7E4D8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4932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14AF3E-F026-0B95-F19B-9B0810090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Program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AAE894-15C4-380B-B425-692842EBC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Baggrund for- og formål med samarbejdsmodellen v. Henrik Aarup Kristensen, Direktør Brønderslev Kommune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Samarbejdsmodellen og aftalebilag v. repræsentanter fra tværgående arbejdsgruppe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Ramme for den lokale implementering v. repræsentanter fra tværgående arbejdsgruppe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Tidsplan og næste skridt v. repræsentanter fra tværgående arbejdsgruppe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Afrunding og spørgsmål</a:t>
            </a:r>
          </a:p>
          <a:p>
            <a:pPr marL="0" indent="0">
              <a:buNone/>
            </a:pPr>
            <a:endParaRPr lang="da-DK" sz="2000" i="1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da-DK" sz="2000" i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B179970-B288-5D94-A418-55811E79BEA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313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015A555-406C-9F0B-6ADF-88D243B50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Baggrund og formål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46ACAB-269B-E5CF-2CF8-717E315A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Sundhed for borgere på sociale døgntilbud. 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Indsatserne efter Sundhedsloven kan leveres af forskellige aktører, både indenfor og udenfor døgntilbuddet. 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/>
              <a:t>Borgerne skal sikres, at de altid modtager den rette indsats.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Den Administrative Styregruppe har bestilt en overordnet ramme for samarbejde herom</a:t>
            </a:r>
            <a:endParaRPr lang="da-DK" sz="32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8EED889-47B5-42B8-FA94-1397E475146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6169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4D077B-CF44-8FA4-B4E9-A7866938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Arbejdsgruppe og godkendelse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B78075-B91B-F9F0-F1ED-4A9A048F7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5311518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Tværsektoriel arbejdsgruppe, bestående af repræsentanter fra de nordjyske kommuner og Region Nordjylland, har udfærdiget en samarbejdsmodel og aftalebilag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Arbejdsgruppen har haft deltagelse fra: 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Frederikshavn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Hjørring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Brønderslev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Thisted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Vesthimmerland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Aalborg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Mariagerfjord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Aalborg Kommune</a:t>
            </a:r>
          </a:p>
          <a:p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Region Nordjylland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lumMod val="95000"/>
                  </a:schemeClr>
                </a:solidFill>
              </a:rPr>
              <a:t>Samarbejdsmodellen og aftalebilag er godkendt i Den Administrative Styregruppe d. 27. november 2024 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da-DK" sz="20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A3D212C-7621-8F8B-5BB0-5E5406F1C3F4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65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202C0B-62B3-B5BB-5ABE-50712E36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 err="1">
                <a:solidFill>
                  <a:schemeClr val="tx1">
                    <a:lumMod val="95000"/>
                  </a:schemeClr>
                </a:solidFill>
              </a:rPr>
              <a:t>Samarbejds-modellen</a:t>
            </a:r>
            <a:endParaRPr lang="da-DK" sz="4000" dirty="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5B2E4F-9DD8-7D17-5707-CA639C1DF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52093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a-DK" sz="2000" dirty="0">
              <a:latin typeface="+mj-lt"/>
            </a:endParaRPr>
          </a:p>
          <a:p>
            <a:pPr marL="0" indent="0">
              <a:buNone/>
            </a:pPr>
            <a:r>
              <a:rPr lang="da-DK" sz="1900" dirty="0">
                <a:latin typeface="+mj-lt"/>
              </a:rPr>
              <a:t>Generisk model for Nordjylland</a:t>
            </a:r>
          </a:p>
          <a:p>
            <a:pPr marL="0" indent="0">
              <a:buNone/>
            </a:pPr>
            <a:endParaRPr lang="da-DK" sz="1900" dirty="0">
              <a:effectLst/>
              <a:latin typeface="+mj-lt"/>
              <a:ea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900" dirty="0">
                <a:effectLst/>
                <a:latin typeface="+mj-lt"/>
                <a:ea typeface="Century Gothic" panose="020B0502020202020204" pitchFamily="34" charset="0"/>
                <a:cs typeface="Times New Roman" panose="02020603050405020304" pitchFamily="18" charset="0"/>
              </a:rPr>
              <a:t>Tydeliggøre ansvarsfordelingen</a:t>
            </a:r>
          </a:p>
          <a:p>
            <a:pPr marL="0" indent="0">
              <a:buNone/>
            </a:pPr>
            <a:endParaRPr lang="da-DK" sz="1900" dirty="0">
              <a:latin typeface="+mj-lt"/>
            </a:endParaRPr>
          </a:p>
          <a:p>
            <a:pPr marL="0" indent="0">
              <a:buNone/>
            </a:pPr>
            <a:r>
              <a:rPr lang="da-DK" sz="1900" dirty="0">
                <a:latin typeface="+mj-lt"/>
              </a:rPr>
              <a:t>Fokus på den gensidige forventningsafstemning og kommunikation imellem</a:t>
            </a:r>
            <a:endParaRPr lang="da-DK" sz="1900" dirty="0">
              <a:solidFill>
                <a:schemeClr val="tx1">
                  <a:lumMod val="95000"/>
                </a:schemeClr>
              </a:solidFill>
              <a:effectLst/>
              <a:latin typeface="+mj-lt"/>
              <a:ea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1900" dirty="0">
              <a:solidFill>
                <a:schemeClr val="tx1">
                  <a:lumMod val="9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900" dirty="0">
                <a:latin typeface="+mj-lt"/>
                <a:ea typeface="Century Gothic" panose="020B0502020202020204" pitchFamily="34" charset="0"/>
                <a:cs typeface="Times New Roman" panose="02020603050405020304" pitchFamily="18" charset="0"/>
              </a:rPr>
              <a:t>Omfatter </a:t>
            </a:r>
            <a:r>
              <a:rPr lang="da-DK" sz="1900" dirty="0">
                <a:effectLst/>
                <a:latin typeface="+mj-lt"/>
                <a:ea typeface="Century Gothic" panose="020B0502020202020204" pitchFamily="34" charset="0"/>
                <a:cs typeface="Times New Roman" panose="02020603050405020304" pitchFamily="18" charset="0"/>
              </a:rPr>
              <a:t>den kommunale sygepleje og kommunale-, regionale samt private botilbud, og botilbudslignende enheder</a:t>
            </a:r>
          </a:p>
          <a:p>
            <a:pPr marL="0" indent="0">
              <a:buNone/>
            </a:pPr>
            <a:endParaRPr lang="da-DK" sz="1900" dirty="0">
              <a:solidFill>
                <a:schemeClr val="tx1">
                  <a:lumMod val="9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900" dirty="0">
                <a:effectLst/>
                <a:latin typeface="+mj-lt"/>
                <a:ea typeface="Century Gothic" panose="020B0502020202020204" pitchFamily="34" charset="0"/>
                <a:cs typeface="Times New Roman" panose="02020603050405020304" pitchFamily="18" charset="0"/>
              </a:rPr>
              <a:t>En lokal samarbejdsaftale</a:t>
            </a:r>
            <a:endParaRPr lang="da-DK" sz="1800" dirty="0">
              <a:solidFill>
                <a:schemeClr val="tx1">
                  <a:lumMod val="9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CAE6AD4-2EF6-288A-1D10-DDBF79FDCBF2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691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BBD8C3-0DDD-71EE-9F97-C85BCDAC6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Aftalebilag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660404-4B81-C981-B051-A7776413D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500671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da-DK" sz="1800" dirty="0">
                <a:solidFill>
                  <a:schemeClr val="tx1">
                    <a:lumMod val="85000"/>
                  </a:schemeClr>
                </a:solidFill>
                <a:effectLst/>
                <a:latin typeface="+mj-lt"/>
                <a:ea typeface="Century Gothic" panose="020B0502020202020204" pitchFamily="34" charset="0"/>
                <a:cs typeface="Times New Roman" panose="02020603050405020304" pitchFamily="18" charset="0"/>
              </a:rPr>
              <a:t>Lokal aftale mellem kommunen og botilbud</a:t>
            </a:r>
          </a:p>
          <a:p>
            <a:pPr marL="0" indent="0">
              <a:buNone/>
            </a:pPr>
            <a:endParaRPr lang="da-DK" sz="1800" dirty="0">
              <a:solidFill>
                <a:schemeClr val="tx1">
                  <a:lumMod val="85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da-DK" sz="1800" dirty="0">
                <a:solidFill>
                  <a:schemeClr val="tx1">
                    <a:lumMod val="85000"/>
                  </a:schemeClr>
                </a:solidFill>
                <a:latin typeface="+mj-lt"/>
              </a:rPr>
              <a:t>Fælles og mere præcis forståelse/afklaring af, hvilke indsatser, som påhviler de enkelte aktører</a:t>
            </a:r>
          </a:p>
          <a:p>
            <a:pPr marL="0" indent="0">
              <a:buNone/>
            </a:pPr>
            <a:endParaRPr lang="da-DK" sz="1800" dirty="0">
              <a:solidFill>
                <a:schemeClr val="tx1">
                  <a:lumMod val="85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da-DK" sz="1800" dirty="0">
                <a:solidFill>
                  <a:schemeClr val="tx1">
                    <a:lumMod val="85000"/>
                  </a:schemeClr>
                </a:solidFill>
                <a:latin typeface="+mj-lt"/>
              </a:rPr>
              <a:t>Øvrige aftaler mellem kommunen og døgntilbuddet</a:t>
            </a:r>
          </a:p>
          <a:p>
            <a:pPr marL="0" indent="0">
              <a:buNone/>
            </a:pPr>
            <a:endParaRPr lang="da-DK" sz="1800" dirty="0">
              <a:solidFill>
                <a:schemeClr val="tx1">
                  <a:lumMod val="85000"/>
                </a:schemeClr>
              </a:solidFill>
              <a:latin typeface="+mj-lt"/>
            </a:endParaRPr>
          </a:p>
          <a:p>
            <a:r>
              <a:rPr lang="da-DK" sz="1800" dirty="0">
                <a:solidFill>
                  <a:schemeClr val="tx1">
                    <a:lumMod val="85000"/>
                  </a:schemeClr>
                </a:solidFill>
                <a:latin typeface="+mj-lt"/>
              </a:rPr>
              <a:t>Opgaver/ansvar</a:t>
            </a:r>
          </a:p>
          <a:p>
            <a:endParaRPr lang="da-DK" sz="1800" dirty="0">
              <a:solidFill>
                <a:schemeClr val="tx1">
                  <a:lumMod val="85000"/>
                </a:schemeClr>
              </a:solidFill>
              <a:latin typeface="+mj-lt"/>
            </a:endParaRPr>
          </a:p>
          <a:p>
            <a:r>
              <a:rPr lang="da-DK" sz="1800" dirty="0">
                <a:solidFill>
                  <a:schemeClr val="tx1">
                    <a:lumMod val="85000"/>
                  </a:schemeClr>
                </a:solidFill>
                <a:latin typeface="+mj-lt"/>
              </a:rPr>
              <a:t>Journalisering</a:t>
            </a:r>
          </a:p>
          <a:p>
            <a:endParaRPr lang="da-DK" sz="1800" dirty="0">
              <a:solidFill>
                <a:schemeClr val="tx1">
                  <a:lumMod val="85000"/>
                </a:schemeClr>
              </a:solidFill>
              <a:latin typeface="+mj-lt"/>
            </a:endParaRPr>
          </a:p>
          <a:p>
            <a:r>
              <a:rPr lang="da-DK" sz="1800" dirty="0">
                <a:solidFill>
                  <a:schemeClr val="tx1">
                    <a:lumMod val="85000"/>
                  </a:schemeClr>
                </a:solidFill>
                <a:latin typeface="+mj-lt"/>
              </a:rPr>
              <a:t>Dokumentation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D11B475-0998-F77C-AFA0-D4802732B37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074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BACBED-DB2A-4A48-2B01-A452A659A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Opgaver og ansvar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EF297B-35D1-4F27-099E-6B5077B54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158" y="3757679"/>
            <a:ext cx="6429186" cy="2634243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chemeClr val="tx1"/>
                </a:solidFill>
              </a:rPr>
              <a:t>Et samarbejde om det bedst mulige tilbud for borger</a:t>
            </a:r>
          </a:p>
          <a:p>
            <a:r>
              <a:rPr lang="da-DK" sz="2000" dirty="0">
                <a:solidFill>
                  <a:schemeClr val="tx1"/>
                </a:solidFill>
              </a:rPr>
              <a:t>Kompetencer kontra kontinuitet og tryghed</a:t>
            </a:r>
          </a:p>
          <a:p>
            <a:r>
              <a:rPr lang="da-DK" sz="2000" dirty="0">
                <a:solidFill>
                  <a:schemeClr val="tx1"/>
                </a:solidFill>
              </a:rPr>
              <a:t>Indsatser, der ligger i tråd med daglig pleje</a:t>
            </a:r>
          </a:p>
          <a:p>
            <a:r>
              <a:rPr lang="da-DK" sz="2000" dirty="0">
                <a:solidFill>
                  <a:schemeClr val="tx1"/>
                </a:solidFill>
              </a:rPr>
              <a:t>Specialiseret sygepleje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C9FD3E8E-CE69-7938-A0E5-768D94742CC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2FA37D6F-FBF9-40C7-8C5E-6ED443519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7890" y="748146"/>
            <a:ext cx="5590517" cy="282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081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BACBED-DB2A-4A48-2B01-A452A659A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da-DK" sz="4000" dirty="0">
                <a:solidFill>
                  <a:schemeClr val="tx1">
                    <a:lumMod val="95000"/>
                  </a:schemeClr>
                </a:solidFill>
              </a:rPr>
              <a:t>Journalisering og dokumentation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EF297B-35D1-4F27-099E-6B5077B54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r>
              <a:rPr lang="da-DK" sz="1800" dirty="0">
                <a:solidFill>
                  <a:schemeClr val="tx1"/>
                </a:solidFill>
              </a:rPr>
              <a:t>Vigtig med fælles forståelse af, hvad der aftalt</a:t>
            </a:r>
          </a:p>
          <a:p>
            <a:endParaRPr lang="da-DK" sz="1800" dirty="0">
              <a:solidFill>
                <a:schemeClr val="tx1"/>
              </a:solidFill>
            </a:endParaRPr>
          </a:p>
          <a:p>
            <a:r>
              <a:rPr lang="da-DK" sz="1800" dirty="0">
                <a:solidFill>
                  <a:schemeClr val="tx1"/>
                </a:solidFill>
              </a:rPr>
              <a:t>Det aftalte skal journaliseres</a:t>
            </a:r>
          </a:p>
          <a:p>
            <a:endParaRPr lang="da-DK" sz="1800" dirty="0">
              <a:solidFill>
                <a:schemeClr val="tx1"/>
              </a:solidFill>
            </a:endParaRPr>
          </a:p>
          <a:p>
            <a:r>
              <a:rPr lang="da-DK" sz="1800" dirty="0" err="1">
                <a:solidFill>
                  <a:schemeClr val="tx1"/>
                </a:solidFill>
              </a:rPr>
              <a:t>MedCom</a:t>
            </a:r>
            <a:r>
              <a:rPr lang="da-DK" sz="1800" dirty="0">
                <a:solidFill>
                  <a:schemeClr val="tx1"/>
                </a:solidFill>
              </a:rPr>
              <a:t> beskeder gør det muligt at sende oplysninger til hinanden</a:t>
            </a:r>
          </a:p>
          <a:p>
            <a:endParaRPr lang="da-DK" sz="1800" dirty="0">
              <a:solidFill>
                <a:schemeClr val="tx1"/>
              </a:solidFill>
            </a:endParaRPr>
          </a:p>
          <a:p>
            <a:r>
              <a:rPr lang="da-DK" sz="1800" dirty="0">
                <a:solidFill>
                  <a:schemeClr val="tx1"/>
                </a:solidFill>
              </a:rPr>
              <a:t>OBS på fælles journalisering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79DAD6E-CE8A-A8ED-5B89-93F78059954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" y="6044882"/>
            <a:ext cx="2163445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588140"/>
      </p:ext>
    </p:extLst>
  </p:cSld>
  <p:clrMapOvr>
    <a:masterClrMapping/>
  </p:clrMapOvr>
</p:sld>
</file>

<file path=ppt/theme/theme1.xml><?xml version="1.0" encoding="utf-8"?>
<a:theme xmlns:a="http://schemas.openxmlformats.org/drawingml/2006/main" name="Dybde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Dybde</Template>
  <TotalTime>9167</TotalTime>
  <Words>504</Words>
  <Application>Microsoft Office PowerPoint</Application>
  <PresentationFormat>Widescreen</PresentationFormat>
  <Paragraphs>109</Paragraphs>
  <Slides>13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Aptos</vt:lpstr>
      <vt:lpstr>Arial</vt:lpstr>
      <vt:lpstr>Century Gothic</vt:lpstr>
      <vt:lpstr>Corbel</vt:lpstr>
      <vt:lpstr>Dybde</vt:lpstr>
      <vt:lpstr>Informationsmøde     Samarbejdsmodel vedr. levering af  sundhedsydelser  27. juni 2025</vt:lpstr>
      <vt:lpstr>Velkommen til webinaret!</vt:lpstr>
      <vt:lpstr>Program</vt:lpstr>
      <vt:lpstr>Baggrund og formål</vt:lpstr>
      <vt:lpstr>Arbejdsgruppe og godkendelse</vt:lpstr>
      <vt:lpstr>Samarbejds-modellen</vt:lpstr>
      <vt:lpstr>Aftalebilag</vt:lpstr>
      <vt:lpstr>Opgaver og ansvar</vt:lpstr>
      <vt:lpstr>Journalisering og dokumentation</vt:lpstr>
      <vt:lpstr>Lokal implementering</vt:lpstr>
      <vt:lpstr>Vigtigt ift. implementering</vt:lpstr>
      <vt:lpstr>Tidsplan og næste skridt</vt:lpstr>
      <vt:lpstr>Spørgsmål og afrunding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Informationsmøde     Samarbejdsmodel vedr. levering af  sundhedsydelser  27. juni 2025</dc:title>
  <dc:creator>Tommy Andersen</dc:creator>
  <cp:lastModifiedBy>Tommy Andersen</cp:lastModifiedBy>
  <cp:revision>71</cp:revision>
  <dcterms:created xsi:type="dcterms:W3CDTF">2025-02-11T09:59:44Z</dcterms:created>
  <dcterms:modified xsi:type="dcterms:W3CDTF">2025-06-27T10:18:22Z</dcterms:modified>
</cp:coreProperties>
</file>