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1" r:id="rId7"/>
    <p:sldId id="263" r:id="rId8"/>
    <p:sldId id="269" r:id="rId9"/>
    <p:sldId id="270" r:id="rId10"/>
    <p:sldId id="282" r:id="rId11"/>
    <p:sldId id="286" r:id="rId12"/>
    <p:sldId id="277" r:id="rId13"/>
    <p:sldId id="272" r:id="rId14"/>
    <p:sldId id="273" r:id="rId15"/>
    <p:sldId id="278" r:id="rId16"/>
    <p:sldId id="281" r:id="rId17"/>
    <p:sldId id="280" r:id="rId18"/>
    <p:sldId id="287" r:id="rId19"/>
    <p:sldId id="284" r:id="rId20"/>
    <p:sldId id="276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F5018-6477-41AE-FC07-B290AF93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697050-9902-107F-9196-F96E0AC40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36EB4C-3CD7-D4F8-2E68-E099807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5BC0B5-C9B7-8657-CE81-6089D522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BDD650-5B4C-4CFB-DE59-A114D7A5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57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49940-6636-5E48-6D55-5E75011A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0EDC9BE-B763-2BE3-A038-3F445D348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1434D7-3B4F-DB46-ADFE-00774117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8CE18E-DA64-E80D-24A1-4BDA2F8C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B4AB11-EC6A-7F99-2AA6-E63F6C2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8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9B44D28-8F12-450D-3134-F1D78C201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A5B81CB-989A-F9CB-1686-44F1E9B5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A3032B-3D4F-56DD-037E-4FC29AE9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8936B0-BB72-39DF-4B7E-F6BA7125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6C2AB1-7373-C2E5-997A-1485AC97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74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B6BD8-A99B-1189-A417-F01386E9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F1E83B-4117-00E2-CB07-BBCE7CFD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C6213D-C813-8DDD-218E-DDC6B7CC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FF6B8D-AD6C-E4A4-7A8D-E7CB77E6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6FD6A6-626F-1273-ACDF-DE0A498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2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4DD3-5CE8-BE02-9260-78B6E690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8354DE-EE9C-69B2-B7EC-D19A3422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A7C123-4286-3670-8374-BC0D1FF3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625771-722A-C9E2-9A64-FBEB6CD0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623DC5-DD36-FF1B-1457-8DA41AF7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2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80690-9939-C1CA-EF28-05B50343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93D68A-DAF4-A095-10C1-25194288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841860-192E-8639-41C7-68AB4BBD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189D07-CD5D-E34F-71D0-DC1B9807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C5DF39-D40F-2883-8381-C27CB067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B6E259-F60E-2ADF-B9F6-77273FA1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46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8BB2E-2D9F-2326-1345-7ED3ACAE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447893-1B42-2356-BF70-8548B5DD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45C6D0-F52A-295D-91DE-E85508705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4E17101-BE08-1396-7BFD-8142E0D9B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8E01F7D-3EE0-E1C3-5FAE-05F26932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183F14-F1DC-3211-5477-7FE5CC49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90A91A-7D8A-005C-EFE4-8F85347B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5F01B07-820A-EB60-3BA2-48B1F0E7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59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5413-F69B-489B-BC62-152BFDDE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E1A41F-7C2E-7DEF-6339-3074FE3B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5E3027-89BE-D8E2-6E56-9D90C058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5AD03D0-1914-B59A-A934-59C72AFE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24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F4260B1-97E8-4DB2-B684-5E682B3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2476CD6-E565-B42F-8428-C6136AFD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371B08-A927-05A0-EB2C-BD5BBEBF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677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3DFA5-3BBC-04C1-C8DF-18538062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CB1A16-E9C2-4EF8-F29F-9D74CE37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563FB33-4A71-0727-EEA1-A1A15E09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393BAC-0778-ECF6-F18F-0D942E37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BF1340-F21E-0E0F-AEB3-93527305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1692E-1FC0-8E40-5F2C-0023654F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5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52901-C36F-8CB0-5438-D106771D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F180DE-CB9B-51DF-60FA-368FD469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2DFBE2-D56F-B253-4F92-13EE871F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B7C86C-0895-AB82-5B8C-C3C42711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8CDFE0-584A-77AD-5E57-C3EF3235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A99D8F6-C36F-6BF3-0277-054543EE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82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1FA7E17-CB2F-4183-E8BD-6C67772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776100-E38F-29FF-38AC-7E5A9CD7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A56771-9B1C-1D26-2AFC-E2BC6D088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66FA-75CD-4876-AEE5-125EEB8C20C5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D8DC00-8D86-E010-7435-0AC90574E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A75091-3244-0035-3A04-6BFBF14B7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4F87-E6FC-4CE3-A2C0-0F019D2B1C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26C4E-E5D6-9647-2B6E-C1599AA69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da-DK" sz="4800" dirty="0" err="1">
                <a:solidFill>
                  <a:srgbClr val="FFFFFF"/>
                </a:solidFill>
              </a:rPr>
              <a:t>Dataprojekt</a:t>
            </a:r>
            <a:r>
              <a:rPr lang="da-DK" sz="4800" dirty="0">
                <a:solidFill>
                  <a:srgbClr val="FFFFFF"/>
                </a:solidFill>
              </a:rPr>
              <a:t> vedr. det specialiserede </a:t>
            </a:r>
            <a:r>
              <a:rPr lang="da-DK" sz="4800" dirty="0" err="1">
                <a:solidFill>
                  <a:srgbClr val="FFFFFF"/>
                </a:solidFill>
              </a:rPr>
              <a:t>socialormåde</a:t>
            </a:r>
            <a:endParaRPr lang="da-DK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95EE34-9A38-7410-DB29-9177AB23A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rgbClr val="FFFFFF"/>
                </a:solidFill>
              </a:rPr>
              <a:t>Sekretariat for Nordjysk Socialaftale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060DB1-9567-1FEC-50B6-85648C6B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761" y="3156126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 err="1">
                <a:latin typeface="+mj-lt"/>
                <a:ea typeface="+mj-ea"/>
                <a:cs typeface="+mj-cs"/>
              </a:rPr>
              <a:t>Hypotese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1 -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afkræftet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Elpære">
            <a:extLst>
              <a:ext uri="{FF2B5EF4-FFF2-40B4-BE49-F238E27FC236}">
                <a16:creationId xmlns:a16="http://schemas.microsoft.com/office/drawing/2014/main" id="{49839BDC-4F69-CEF3-B250-11E30AE9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4F79DD-E171-AB32-9DBF-8396A27B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822" y="1240317"/>
            <a:ext cx="4977578" cy="1734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Konklusion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28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44DD4-4E4D-5F73-3D7F-B6CA3132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da-DK" sz="3600" b="1" dirty="0"/>
              <a:t>Hypotese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ingeraftryk">
            <a:extLst>
              <a:ext uri="{FF2B5EF4-FFF2-40B4-BE49-F238E27FC236}">
                <a16:creationId xmlns:a16="http://schemas.microsoft.com/office/drawing/2014/main" id="{2E5F245C-A01B-D219-00DA-B805A4D2D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5CE743-91B5-4CE8-1039-35B24BB3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400" u="sng" dirty="0"/>
              <a:t>Sammenhænge til normalområderne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>
                <a:effectLst/>
                <a:ea typeface="Calibri" panose="020F0502020204030204" pitchFamily="34" charset="0"/>
              </a:rPr>
              <a:t>Denne hypotese har omhandlet en formodning om, at udvikling på bl.a. beskæftigelsesområdet, børne- og ungeområdet, samt ældreområdet har indvirkning på udviklingen af udgifterne på det specialiserede socialområde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37177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software, nummer/tal&#10;&#10;Automatisk genereret beskrivelse">
            <a:extLst>
              <a:ext uri="{FF2B5EF4-FFF2-40B4-BE49-F238E27FC236}">
                <a16:creationId xmlns:a16="http://schemas.microsoft.com/office/drawing/2014/main" id="{79EFAF29-04DC-2E9B-E386-5514082B1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176" y="457200"/>
            <a:ext cx="105196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D6167A-8F0A-9CA8-19D5-FFD93F1B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Udvikling i borgerandele (unge)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Kurve, diagram&#10;&#10;Automatisk genereret beskrivelse">
            <a:extLst>
              <a:ext uri="{FF2B5EF4-FFF2-40B4-BE49-F238E27FC236}">
                <a16:creationId xmlns:a16="http://schemas.microsoft.com/office/drawing/2014/main" id="{B9AD2942-2C11-6E31-33E8-6FE19A14E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89" y="1872818"/>
            <a:ext cx="5762669" cy="3408866"/>
          </a:xfrm>
          <a:prstGeom prst="rect">
            <a:avLst/>
          </a:prstGeom>
        </p:spPr>
      </p:pic>
      <p:pic>
        <p:nvPicPr>
          <p:cNvPr id="7" name="Billede 6" descr="Et billede, der indeholder tekst, skærmbillede, Kurve, diagram&#10;&#10;Automatisk genereret beskrivelse">
            <a:extLst>
              <a:ext uri="{FF2B5EF4-FFF2-40B4-BE49-F238E27FC236}">
                <a16:creationId xmlns:a16="http://schemas.microsoft.com/office/drawing/2014/main" id="{3EF069E4-36B5-5BE5-C3D7-02D9D69A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39" y="1872818"/>
            <a:ext cx="5638384" cy="34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2B054-388F-E6CA-B8D8-9610AE64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Udvikling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borgerandele</a:t>
            </a:r>
            <a:r>
              <a:rPr lang="en-US" sz="4800" dirty="0">
                <a:solidFill>
                  <a:srgbClr val="FFFFFF"/>
                </a:solidFill>
              </a:rPr>
              <a:t> (</a:t>
            </a:r>
            <a:r>
              <a:rPr lang="en-US" sz="4800" dirty="0" err="1">
                <a:solidFill>
                  <a:srgbClr val="FFFFFF"/>
                </a:solidFill>
              </a:rPr>
              <a:t>ældre</a:t>
            </a:r>
            <a:r>
              <a:rPr lang="en-US" sz="4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5706F01-B6D8-0ECD-BEEE-4AE3BB10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0" y="1879022"/>
            <a:ext cx="5714901" cy="3784799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0744B71-3A98-3D28-81D2-414C331F7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879022"/>
            <a:ext cx="5714901" cy="37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CBCD18-EABC-DD1D-F6E0-CC3A9449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Ældreområdet +67år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3C49329-D6D3-AB59-FBB7-BF8779B6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181733"/>
            <a:ext cx="11327549" cy="40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CBCD18-EABC-DD1D-F6E0-CC3A9449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Børne</a:t>
            </a:r>
            <a:r>
              <a:rPr lang="en-US" sz="4000" dirty="0">
                <a:solidFill>
                  <a:srgbClr val="FFFFFF"/>
                </a:solidFill>
              </a:rPr>
              <a:t>- og </a:t>
            </a:r>
            <a:r>
              <a:rPr lang="en-US" sz="4000" dirty="0" err="1">
                <a:solidFill>
                  <a:srgbClr val="FFFFFF"/>
                </a:solidFill>
              </a:rPr>
              <a:t>ungeområdet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7585B1E1-FEAD-A316-46A8-6FA50A45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359" y="1825625"/>
            <a:ext cx="101452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B858C8-8F84-08D0-2DA2-013352E0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Beskæftigelsesområdet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B18D9E6-DB0E-CBC8-B801-73D7D3244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592357"/>
            <a:ext cx="11327549" cy="32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5D3F94-2DDA-4203-8A2B-C2A56363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Modtagerandele - voksenområdet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C94C7F7-78D3-7571-9E54-9ADE1576D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3116256"/>
            <a:ext cx="11327549" cy="21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060DB1-9567-1FEC-50B6-85648C6B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796" y="2876830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 err="1">
                <a:latin typeface="+mj-lt"/>
                <a:ea typeface="+mj-ea"/>
                <a:cs typeface="+mj-cs"/>
              </a:rPr>
              <a:t>Hypotese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2 -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afkræftet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Elpære">
            <a:extLst>
              <a:ext uri="{FF2B5EF4-FFF2-40B4-BE49-F238E27FC236}">
                <a16:creationId xmlns:a16="http://schemas.microsoft.com/office/drawing/2014/main" id="{49839BDC-4F69-CEF3-B250-11E30AE9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4F79DD-E171-AB32-9DBF-8396A27B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8" y="205778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Konklusion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31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A629BF-9341-0BF8-3AFB-0E42BC7F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Baggrund for </a:t>
            </a:r>
            <a:r>
              <a:rPr lang="da-DK" sz="4000" dirty="0" err="1">
                <a:solidFill>
                  <a:srgbClr val="FFFFFF"/>
                </a:solidFill>
              </a:rPr>
              <a:t>dataprojektet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731516-9157-88B6-60F5-028DFCB4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20000"/>
          </a:bodyPr>
          <a:lstStyle/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Region Nordjylland ligger højt sammenlignet med resten af landets regioner på det specialiserede socialområde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100" dirty="0"/>
              <a:t>Hvorfor har vi så høje udgifter i Nordjylland?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C8AE2D63-777F-5DF8-2E81-FFB9B7747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5" y="2948925"/>
            <a:ext cx="9723438" cy="15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26C4E-E5D6-9647-2B6E-C1599AA69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da-DK" sz="4800" dirty="0">
                <a:solidFill>
                  <a:srgbClr val="FFFFFF"/>
                </a:solidFill>
              </a:rPr>
              <a:t>Tak</a:t>
            </a:r>
            <a:endParaRPr lang="da-DK" sz="4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4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A629BF-9341-0BF8-3AFB-0E42BC7F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Projektgruppe og hypoteser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0CA4A57-C562-ECDC-F533-FA63A491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Den Administrative Styregruppe beslutter at opstarte </a:t>
            </a:r>
            <a:r>
              <a:rPr lang="da-DK" sz="2000" dirty="0" err="1"/>
              <a:t>dataprojektet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Hypoteser for hvorfor vi ser udviklingen:</a:t>
            </a:r>
          </a:p>
          <a:p>
            <a:pPr lvl="1"/>
            <a:r>
              <a:rPr lang="da-DK" sz="1600" dirty="0"/>
              <a:t>Kommunal kompensering for kapacitetsudfordringer i den regionale behandlingspsykiatri</a:t>
            </a:r>
          </a:p>
          <a:p>
            <a:pPr lvl="1"/>
            <a:r>
              <a:rPr lang="da-DK" sz="1600" dirty="0"/>
              <a:t>Sammenhæng til normalområderne, hvilket fører til afledte udgifter på specialområdet</a:t>
            </a:r>
          </a:p>
          <a:p>
            <a:endParaRPr lang="da-DK" sz="2000" dirty="0"/>
          </a:p>
          <a:p>
            <a:r>
              <a:rPr lang="da-DK" sz="2000" dirty="0"/>
              <a:t>Projektgruppe nedsættes og består af repræsentanter fra de nordjyske kommuner</a:t>
            </a:r>
          </a:p>
          <a:p>
            <a:endParaRPr lang="da-DK" sz="2000" dirty="0"/>
          </a:p>
          <a:p>
            <a:r>
              <a:rPr lang="da-DK" sz="2000" dirty="0"/>
              <a:t>Komponent inddraget mhp. dataudvikling og facilitering af processen i 2023</a:t>
            </a:r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791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44DD4-4E4D-5F73-3D7F-B6CA3132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a-DK" sz="3600" b="1" dirty="0"/>
              <a:t>Hypotese 1</a:t>
            </a:r>
          </a:p>
        </p:txBody>
      </p:sp>
      <p:pic>
        <p:nvPicPr>
          <p:cNvPr id="7" name="Graphic 6" descr="Fingeraftryk">
            <a:extLst>
              <a:ext uri="{FF2B5EF4-FFF2-40B4-BE49-F238E27FC236}">
                <a16:creationId xmlns:a16="http://schemas.microsoft.com/office/drawing/2014/main" id="{2E5F245C-A01B-D219-00DA-B805A4D2D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5CE743-91B5-4CE8-1039-35B24BB3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u="sng" dirty="0"/>
              <a:t>Kommunal kompensering ift. behandlingspsykiatrien.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Denne hypotese har omhandlet en formodning om, udviklingen og antallet af borgere inden for forskellige diagnose grupperinger i Nordjylland er større end i andre regioner. Og at denne udvikling presser økonomien i kommunerne. </a:t>
            </a:r>
            <a:endParaRPr lang="da-DK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05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BDE7C2-6387-31C6-A848-BC77BAF4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Psykiatriske diagnoser og indsatser (voksen)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54987CA-5B40-30FF-F200-C21410A3C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91" y="1724131"/>
            <a:ext cx="9608024" cy="4868669"/>
          </a:xfrm>
        </p:spPr>
      </p:pic>
    </p:spTree>
    <p:extLst>
      <p:ext uri="{BB962C8B-B14F-4D97-AF65-F5344CB8AC3E}">
        <p14:creationId xmlns:p14="http://schemas.microsoft.com/office/powerpoint/2010/main" val="49606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0D688-AD18-5AF4-6939-D2D870B6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Andel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borgere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psykiatrisk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diagnose, der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modtager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indsats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voksen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Pladsholder til indhold 4" descr="Et billede, der indeholder tekst, skærmbillede, linje/række, Font/skrifttype&#10;&#10;Automatisk genereret beskrivelse">
            <a:extLst>
              <a:ext uri="{FF2B5EF4-FFF2-40B4-BE49-F238E27FC236}">
                <a16:creationId xmlns:a16="http://schemas.microsoft.com/office/drawing/2014/main" id="{81D6547F-FEE6-DE77-BFDB-1FF27D17C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087" y="467208"/>
            <a:ext cx="613842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31CFCF-F7A0-616B-856D-7156552C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Mindst én F-diagnose og indsats (voksen)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DF98730-70A8-E313-003C-6305DE38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114" y="1821975"/>
            <a:ext cx="9595510" cy="4626523"/>
          </a:xfrm>
        </p:spPr>
      </p:pic>
    </p:spTree>
    <p:extLst>
      <p:ext uri="{BB962C8B-B14F-4D97-AF65-F5344CB8AC3E}">
        <p14:creationId xmlns:p14="http://schemas.microsoft.com/office/powerpoint/2010/main" val="428335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DE9D2-6C62-565C-C03F-4BA721DC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Psykiatri og indsatser (b/U området)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7B429CF-5FBD-A0AF-8AD3-A2AE31D1F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266" y="1899523"/>
            <a:ext cx="8987050" cy="4514481"/>
          </a:xfrm>
        </p:spPr>
      </p:pic>
    </p:spTree>
    <p:extLst>
      <p:ext uri="{BB962C8B-B14F-4D97-AF65-F5344CB8AC3E}">
        <p14:creationId xmlns:p14="http://schemas.microsoft.com/office/powerpoint/2010/main" val="338073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8FE29C-FA49-F73A-C8F3-A82C3A09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Andel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borgere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psykiatrisk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diagnose, der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modtager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indsats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(b/u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området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da-DK" sz="4000" dirty="0">
              <a:solidFill>
                <a:srgbClr val="FFFFFF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023054E-FAD7-754F-2CAB-61260966D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400" y="1115280"/>
            <a:ext cx="4862513" cy="4614741"/>
          </a:xfrm>
        </p:spPr>
      </p:pic>
    </p:spTree>
    <p:extLst>
      <p:ext uri="{BB962C8B-B14F-4D97-AF65-F5344CB8AC3E}">
        <p14:creationId xmlns:p14="http://schemas.microsoft.com/office/powerpoint/2010/main" val="332092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259</Words>
  <Application>Microsoft Office PowerPoint</Application>
  <PresentationFormat>Widescreen</PresentationFormat>
  <Paragraphs>50</Paragraphs>
  <Slides>20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Office-tema</vt:lpstr>
      <vt:lpstr>Dataprojekt vedr. det specialiserede socialormåde</vt:lpstr>
      <vt:lpstr>Baggrund for dataprojektet</vt:lpstr>
      <vt:lpstr>Projektgruppe og hypoteser</vt:lpstr>
      <vt:lpstr>Hypotese 1</vt:lpstr>
      <vt:lpstr>Psykiatriske diagnoser og indsatser (voksen)</vt:lpstr>
      <vt:lpstr>Andel borgere med psykiatrisk diagnose, der modtager indsats (voksen)</vt:lpstr>
      <vt:lpstr>Mindst én F-diagnose og indsats (voksen)</vt:lpstr>
      <vt:lpstr>Psykiatri og indsatser (b/U området)</vt:lpstr>
      <vt:lpstr>Andel borgere med psykiatrisk diagnose, der modtager indsats (b/u området)</vt:lpstr>
      <vt:lpstr>Hypotese 1 - afkræftet</vt:lpstr>
      <vt:lpstr>Hypotese 2</vt:lpstr>
      <vt:lpstr>PowerPoint-præsentation</vt:lpstr>
      <vt:lpstr>Udvikling i borgerandele (unge)</vt:lpstr>
      <vt:lpstr>Udvikling i borgerandele (ældre)</vt:lpstr>
      <vt:lpstr>Ældreområdet +67år</vt:lpstr>
      <vt:lpstr>Børne- og ungeområdet</vt:lpstr>
      <vt:lpstr>Beskæftigelsesområdet</vt:lpstr>
      <vt:lpstr>Modtagerandele - voksenområdet</vt:lpstr>
      <vt:lpstr>Hypotese 2 - afkræftet</vt:lpstr>
      <vt:lpstr>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Konklusioner fra dataprojekt</dc:title>
  <dc:creator>Tommy Andersen</dc:creator>
  <cp:lastModifiedBy>Tommy Andersen</cp:lastModifiedBy>
  <cp:revision>37</cp:revision>
  <dcterms:created xsi:type="dcterms:W3CDTF">2024-09-10T06:57:31Z</dcterms:created>
  <dcterms:modified xsi:type="dcterms:W3CDTF">2024-10-01T18:21:03Z</dcterms:modified>
</cp:coreProperties>
</file>